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60" r:id="rId4"/>
    <p:sldId id="259" r:id="rId5"/>
    <p:sldId id="262" r:id="rId6"/>
    <p:sldId id="272" r:id="rId7"/>
    <p:sldId id="299" r:id="rId8"/>
    <p:sldId id="269" r:id="rId9"/>
    <p:sldId id="266" r:id="rId10"/>
    <p:sldId id="264" r:id="rId11"/>
    <p:sldId id="263" r:id="rId12"/>
    <p:sldId id="271" r:id="rId13"/>
    <p:sldId id="261" r:id="rId14"/>
    <p:sldId id="277" r:id="rId15"/>
    <p:sldId id="268" r:id="rId16"/>
    <p:sldId id="273" r:id="rId17"/>
    <p:sldId id="297" r:id="rId18"/>
    <p:sldId id="300" r:id="rId19"/>
    <p:sldId id="280" r:id="rId20"/>
    <p:sldId id="276" r:id="rId21"/>
    <p:sldId id="279" r:id="rId22"/>
    <p:sldId id="278" r:id="rId23"/>
    <p:sldId id="303" r:id="rId24"/>
    <p:sldId id="281" r:id="rId25"/>
    <p:sldId id="286" r:id="rId26"/>
    <p:sldId id="284" r:id="rId27"/>
    <p:sldId id="283" r:id="rId28"/>
    <p:sldId id="287" r:id="rId29"/>
    <p:sldId id="288" r:id="rId30"/>
    <p:sldId id="292" r:id="rId31"/>
    <p:sldId id="302" r:id="rId32"/>
    <p:sldId id="291" r:id="rId33"/>
    <p:sldId id="293" r:id="rId34"/>
    <p:sldId id="301" r:id="rId35"/>
    <p:sldId id="290" r:id="rId36"/>
    <p:sldId id="289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15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60754-A010-4FC6-B15E-D85EFEC803D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C35BF-D5A4-4607-853B-FF852AA1B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1C6D5-FFFC-4FE4-84BC-390B5B81418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4E3F-3D60-4A42-96A2-8C1A419E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1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1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7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7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0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14E3F-3D60-4A42-96A2-8C1A419E5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1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7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E41C-A0F6-4B13-BAAD-199576F8E66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D45D-86FA-4297-8D9F-86C631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vlpubs.nist.gov/nistpubs/SpecialPublications/NIST.SP.800-40r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nable.com/blog/reducing-your-patch-cycle-to-less-than-5-days-webcast-recording-and-q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vlpubs.nist.gov/nistpubs/SpecialPublications/NIST.SP.800-167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1676400"/>
            <a:ext cx="3200400" cy="182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8080"/>
                </a:solidFill>
                <a:latin typeface="Britannic Bold" panose="020B0903060703020204" pitchFamily="34" charset="0"/>
              </a:rPr>
              <a:t>Information </a:t>
            </a:r>
            <a:br>
              <a:rPr lang="en-US" sz="2800" dirty="0" smtClean="0">
                <a:solidFill>
                  <a:srgbClr val="808080"/>
                </a:solidFill>
                <a:latin typeface="Britannic Bold" panose="020B0903060703020204" pitchFamily="34" charset="0"/>
              </a:rPr>
            </a:br>
            <a:r>
              <a:rPr lang="en-US" sz="2800" dirty="0" smtClean="0">
                <a:solidFill>
                  <a:srgbClr val="808080"/>
                </a:solidFill>
                <a:latin typeface="Britannic Bold" panose="020B0903060703020204" pitchFamily="34" charset="0"/>
              </a:rPr>
              <a:t>Security </a:t>
            </a:r>
            <a:br>
              <a:rPr lang="en-US" sz="2800" dirty="0" smtClean="0">
                <a:solidFill>
                  <a:srgbClr val="808080"/>
                </a:solidFill>
                <a:latin typeface="Britannic Bold" panose="020B0903060703020204" pitchFamily="34" charset="0"/>
              </a:rPr>
            </a:br>
            <a:r>
              <a:rPr lang="en-US" sz="2800" dirty="0" smtClean="0">
                <a:solidFill>
                  <a:srgbClr val="808080"/>
                </a:solidFill>
                <a:latin typeface="Britannic Bold" panose="020B0903060703020204" pitchFamily="34" charset="0"/>
              </a:rPr>
              <a:t>is Broken</a:t>
            </a:r>
            <a:endParaRPr lang="en-US" sz="2800" dirty="0">
              <a:solidFill>
                <a:srgbClr val="80808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562600"/>
            <a:ext cx="6400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Britannic Bold" panose="020B0903060703020204" pitchFamily="34" charset="0"/>
              </a:rPr>
              <a:t>James </a:t>
            </a:r>
            <a:r>
              <a:rPr lang="en-US" dirty="0" smtClean="0">
                <a:latin typeface="Britannic Bold" panose="020B0903060703020204" pitchFamily="34" charset="0"/>
              </a:rPr>
              <a:t>Edge</a:t>
            </a:r>
            <a:endParaRPr lang="en-US" dirty="0" smtClean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Edge - Presentations\Security.is.Broken\av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2144"/>
            <a:ext cx="6937793" cy="39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Anti-Virus / IDS / IPS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96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Signature Based and Reactive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Too many variants makes it difficult to keep up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Malware tested before use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Malware resident in memory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Malware not even needed</a:t>
            </a:r>
          </a:p>
          <a:p>
            <a:pPr lvl="1"/>
            <a:r>
              <a:rPr lang="en-US" dirty="0" err="1" smtClean="0">
                <a:solidFill>
                  <a:srgbClr val="192156"/>
                </a:solidFill>
              </a:rPr>
              <a:t>powershell</a:t>
            </a:r>
            <a:endParaRPr lang="en-US" dirty="0" smtClean="0">
              <a:solidFill>
                <a:srgbClr val="192156"/>
              </a:solidFill>
            </a:endParaRP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python</a:t>
            </a:r>
          </a:p>
          <a:p>
            <a:endParaRPr lang="en-US" dirty="0" smtClean="0">
              <a:solidFill>
                <a:srgbClr val="19215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8" y="2272144"/>
            <a:ext cx="2114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34" y="2919844"/>
            <a:ext cx="2114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PATCH MANAGEMENT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Once patch is released it is reverse engineered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Patch Bundling – better for testing but potential delay if vulnerability actively exploited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0-days exist but most often you don’t even need them.</a:t>
            </a:r>
          </a:p>
        </p:txBody>
      </p:sp>
    </p:spTree>
    <p:extLst>
      <p:ext uri="{BB962C8B-B14F-4D97-AF65-F5344CB8AC3E}">
        <p14:creationId xmlns:p14="http://schemas.microsoft.com/office/powerpoint/2010/main" val="31063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PATCH MANAGEMENT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How often do you patch? 30 days? 60 days?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What operating systems and software do you patch?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Windows Operating Systems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Third-party software</a:t>
            </a:r>
            <a:endParaRPr lang="en-US" dirty="0">
              <a:solidFill>
                <a:srgbClr val="192156"/>
              </a:solidFill>
            </a:endParaRP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Adobe Acrobat Reader, Mozilla Firefox, Google Chrome, Adobe Flash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What version of Java are you using?</a:t>
            </a:r>
          </a:p>
        </p:txBody>
      </p:sp>
    </p:spTree>
    <p:extLst>
      <p:ext uri="{BB962C8B-B14F-4D97-AF65-F5344CB8AC3E}">
        <p14:creationId xmlns:p14="http://schemas.microsoft.com/office/powerpoint/2010/main" val="25860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PATCH MANAGEMENT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NIST Patching Guide (SP800-40r3) </a:t>
            </a:r>
            <a:r>
              <a:rPr lang="en-US" sz="2000" dirty="0" smtClean="0">
                <a:solidFill>
                  <a:srgbClr val="192156"/>
                </a:solidFill>
                <a:hlinkClick r:id="rId3"/>
              </a:rPr>
              <a:t>http://nvlpubs.nist.gov/nistpubs/SpecialPublications/NIST.SP.800-40r3.pdf</a:t>
            </a:r>
            <a:endParaRPr lang="en-US" sz="2000" dirty="0" smtClean="0">
              <a:solidFill>
                <a:srgbClr val="192156"/>
              </a:solidFill>
            </a:endParaRPr>
          </a:p>
          <a:p>
            <a:endParaRPr lang="en-US" dirty="0" smtClean="0">
              <a:solidFill>
                <a:srgbClr val="192156"/>
              </a:solidFill>
            </a:endParaRPr>
          </a:p>
          <a:p>
            <a:pPr marL="0" indent="0">
              <a:buNone/>
            </a:pPr>
            <a:endParaRPr lang="en-US" sz="2800" i="1" dirty="0" smtClean="0">
              <a:solidFill>
                <a:srgbClr val="192156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192156"/>
              </a:solidFill>
            </a:endParaRPr>
          </a:p>
          <a:p>
            <a:pPr marL="0" indent="0">
              <a:buNone/>
            </a:pPr>
            <a:endParaRPr lang="en-US" sz="2800" i="1" dirty="0" smtClean="0">
              <a:solidFill>
                <a:srgbClr val="192156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192156"/>
              </a:solidFill>
            </a:endParaRPr>
          </a:p>
          <a:p>
            <a:pPr marL="0" lvl="0" indent="0">
              <a:buNone/>
            </a:pPr>
            <a:r>
              <a:rPr lang="en-US" sz="2800" u="sng" dirty="0">
                <a:hlinkClick r:id="rId4"/>
              </a:rPr>
              <a:t>http://www.tenable.com/blog/reducing-your-patch-cycle-to-less-than-5-days-webcast-recording-and-qa</a:t>
            </a:r>
            <a:endParaRPr lang="en-US" sz="2800" dirty="0"/>
          </a:p>
          <a:p>
            <a:pPr marL="0" indent="0">
              <a:buNone/>
            </a:pPr>
            <a:endParaRPr lang="en-US" sz="2800" i="1" dirty="0" smtClean="0">
              <a:solidFill>
                <a:srgbClr val="1921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43199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192156"/>
                </a:solidFill>
              </a:rPr>
              <a:t>Ideally, an organization would deploy every new patch immediately to minimize the time that systems are vulnerable to the associated software flaws.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SELECTION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Password complexity, minimum length, and expiration policies in place.</a:t>
            </a:r>
          </a:p>
          <a:p>
            <a:endParaRPr lang="en-US" dirty="0">
              <a:solidFill>
                <a:srgbClr val="192156"/>
              </a:solidFill>
            </a:endParaRPr>
          </a:p>
          <a:p>
            <a:endParaRPr lang="en-US" dirty="0" smtClean="0">
              <a:solidFill>
                <a:srgbClr val="1921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1578" y="2819399"/>
            <a:ext cx="274202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192156"/>
                </a:solidFill>
                <a:sym typeface="Wingdings"/>
              </a:rPr>
              <a:t></a:t>
            </a:r>
            <a:endParaRPr lang="en-US" sz="9600" dirty="0" smtClean="0">
              <a:solidFill>
                <a:srgbClr val="192156"/>
              </a:solidFill>
            </a:endParaRPr>
          </a:p>
          <a:p>
            <a:endParaRPr lang="en-US" dirty="0"/>
          </a:p>
        </p:txBody>
      </p:sp>
      <p:pic>
        <p:nvPicPr>
          <p:cNvPr id="13315" name="Picture 3" descr="Z:\Edge - Presentations\Security.is.Broken\w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8" y="1447800"/>
            <a:ext cx="8438443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POLICIES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Enforce Password Complexity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upper, lower, special character, digit – pick three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Minimum Password Length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8 character? 9? 10?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Password Expiration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30 days - 90 days - 365 days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Do not write your password down</a:t>
            </a:r>
          </a:p>
        </p:txBody>
      </p:sp>
    </p:spTree>
    <p:extLst>
      <p:ext uri="{BB962C8B-B14F-4D97-AF65-F5344CB8AC3E}">
        <p14:creationId xmlns:p14="http://schemas.microsoft.com/office/powerpoint/2010/main" val="6958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MICROSOFT RECOMMENDATION</a:t>
            </a:r>
            <a:endParaRPr lang="en-US" dirty="0">
              <a:solidFill>
                <a:srgbClr val="192156"/>
              </a:solidFill>
            </a:endParaRPr>
          </a:p>
        </p:txBody>
      </p:sp>
      <p:pic>
        <p:nvPicPr>
          <p:cNvPr id="10242" name="Picture 2" descr="Z:\Edge - Presentations\Security.is.Broken\eight.char.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76438"/>
            <a:ext cx="8088313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ISACA RECOMMENDATION</a:t>
            </a:r>
            <a:endParaRPr lang="en-US" dirty="0">
              <a:solidFill>
                <a:srgbClr val="19215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066800"/>
            <a:ext cx="65627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PCI-DSS RECOMMENDATION</a:t>
            </a:r>
            <a:endParaRPr lang="en-US" dirty="0">
              <a:solidFill>
                <a:srgbClr val="19215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415337" cy="48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66738"/>
            <a:ext cx="70485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XKCD.COM</a:t>
            </a:r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BACKGROUND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Information Security Specialist</a:t>
            </a:r>
            <a:endParaRPr lang="en-US" dirty="0" smtClean="0">
              <a:solidFill>
                <a:srgbClr val="192156"/>
              </a:solidFill>
            </a:endParaRPr>
          </a:p>
          <a:p>
            <a:r>
              <a:rPr lang="en-US" dirty="0" smtClean="0">
                <a:solidFill>
                  <a:srgbClr val="192156"/>
                </a:solidFill>
              </a:rPr>
              <a:t>CISSP, CISM, CISA, MCSE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15 years Information Technology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12 years Information Security</a:t>
            </a:r>
          </a:p>
          <a:p>
            <a:pPr lvl="1"/>
            <a:r>
              <a:rPr lang="en-US" dirty="0">
                <a:solidFill>
                  <a:srgbClr val="192156"/>
                </a:solidFill>
              </a:rPr>
              <a:t>6</a:t>
            </a:r>
            <a:r>
              <a:rPr lang="en-US" dirty="0" smtClean="0">
                <a:solidFill>
                  <a:srgbClr val="192156"/>
                </a:solidFill>
              </a:rPr>
              <a:t> years Information Systems Auditor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10 years Penetration Tester</a:t>
            </a:r>
          </a:p>
          <a:p>
            <a:pPr lvl="1"/>
            <a:r>
              <a:rPr lang="en-US" dirty="0">
                <a:solidFill>
                  <a:srgbClr val="192156"/>
                </a:solidFill>
              </a:rPr>
              <a:t>3</a:t>
            </a:r>
            <a:r>
              <a:rPr lang="en-US" dirty="0" smtClean="0">
                <a:solidFill>
                  <a:srgbClr val="192156"/>
                </a:solidFill>
              </a:rPr>
              <a:t> years as a Security Analyst </a:t>
            </a:r>
            <a:br>
              <a:rPr lang="en-US" dirty="0" smtClean="0">
                <a:solidFill>
                  <a:srgbClr val="192156"/>
                </a:solidFill>
              </a:rPr>
            </a:br>
            <a:r>
              <a:rPr lang="en-US" dirty="0" smtClean="0">
                <a:solidFill>
                  <a:srgbClr val="192156"/>
                </a:solidFill>
              </a:rPr>
              <a:t>(I’ll never get those years back)</a:t>
            </a:r>
          </a:p>
        </p:txBody>
      </p:sp>
    </p:spTree>
    <p:extLst>
      <p:ext uri="{BB962C8B-B14F-4D97-AF65-F5344CB8AC3E}">
        <p14:creationId xmlns:p14="http://schemas.microsoft.com/office/powerpoint/2010/main" val="41355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XKCD.COM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92156"/>
                </a:solidFill>
              </a:rPr>
              <a:t>Through 20 years of effort, we’ve successfully trained everyone to use passwords that are hard for humans to remember but easy for computers to guess.</a:t>
            </a:r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Edge - Presentations\Security.is.Broken\gpu.fa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9441"/>
            <a:ext cx="6710363" cy="54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GPU PASSWORD CRACKING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Windows NTLMv2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Hardware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Ubuntu 12.04.3 - 64 bit Catalyst 13.12 - 8x AMD R9 290X - stock core clock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NTLM - 141 Billion guesses a second</a:t>
            </a:r>
          </a:p>
        </p:txBody>
      </p:sp>
    </p:spTree>
    <p:extLst>
      <p:ext uri="{BB962C8B-B14F-4D97-AF65-F5344CB8AC3E}">
        <p14:creationId xmlns:p14="http://schemas.microsoft.com/office/powerpoint/2010/main" val="12302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GPU PASSWORD CRACKING</a:t>
            </a:r>
            <a:endParaRPr lang="en-US" dirty="0">
              <a:solidFill>
                <a:srgbClr val="192156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3917"/>
            <a:ext cx="6034617" cy="4525963"/>
          </a:xfrm>
        </p:spPr>
      </p:pic>
      <p:pic>
        <p:nvPicPr>
          <p:cNvPr id="2052" name="Picture 4" descr="Image result for pc master rac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4648200" cy="27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MATH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8 character password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Password Complexity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32 Special Characters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10 Digits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26 Lowercase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26 Uppercase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94^8 =  6,095,689,385,410,816 (6 Quadrillion)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94^9 = 572,994,802,228,616,704 (573 Quadrillion)</a:t>
            </a:r>
          </a:p>
        </p:txBody>
      </p:sp>
    </p:spTree>
    <p:extLst>
      <p:ext uri="{BB962C8B-B14F-4D97-AF65-F5344CB8AC3E}">
        <p14:creationId xmlns:p14="http://schemas.microsoft.com/office/powerpoint/2010/main" val="12835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MATH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8 character password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NTLM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12 hours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9 character NTLM password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47 days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Still plenty of time with a 90 change policy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10 character NTLM password - 12 years</a:t>
            </a:r>
          </a:p>
        </p:txBody>
      </p:sp>
    </p:spTree>
    <p:extLst>
      <p:ext uri="{BB962C8B-B14F-4D97-AF65-F5344CB8AC3E}">
        <p14:creationId xmlns:p14="http://schemas.microsoft.com/office/powerpoint/2010/main" val="25322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SELECTION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Your passwords are a dictionary word, first letter capitalized, followed by some digits.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Monday66, Monday77, Monday77!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Password1, CompanyName123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90 day expiration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Choose seasons and year</a:t>
            </a:r>
          </a:p>
          <a:p>
            <a:pPr lvl="2"/>
            <a:r>
              <a:rPr lang="en-US" dirty="0">
                <a:solidFill>
                  <a:srgbClr val="192156"/>
                </a:solidFill>
              </a:rPr>
              <a:t>Summer2016, Summer16, Spring16, Spring2016, </a:t>
            </a:r>
            <a:r>
              <a:rPr lang="en-US" dirty="0" smtClean="0">
                <a:solidFill>
                  <a:srgbClr val="192156"/>
                </a:solidFill>
              </a:rPr>
              <a:t>Winter16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30 day expiration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Choose month and year (September2016)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2156"/>
                </a:solidFill>
              </a:rPr>
              <a:t>qwe123TYU%^&amp;</a:t>
            </a:r>
            <a:r>
              <a:rPr lang="en-US" dirty="0" smtClean="0">
                <a:solidFill>
                  <a:srgbClr val="192156"/>
                </a:solidFill>
              </a:rPr>
              <a:t>9 is not a complex password</a:t>
            </a:r>
          </a:p>
        </p:txBody>
      </p:sp>
    </p:spTree>
    <p:extLst>
      <p:ext uri="{BB962C8B-B14F-4D97-AF65-F5344CB8AC3E}">
        <p14:creationId xmlns:p14="http://schemas.microsoft.com/office/powerpoint/2010/main" val="16752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SELECTION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92156"/>
                </a:solidFill>
              </a:rPr>
              <a:t>Hashcat</a:t>
            </a:r>
            <a:r>
              <a:rPr lang="en-US" dirty="0" smtClean="0">
                <a:solidFill>
                  <a:srgbClr val="192156"/>
                </a:solidFill>
              </a:rPr>
              <a:t> pattern matching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U L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D </a:t>
            </a:r>
            <a:r>
              <a:rPr lang="en-US" dirty="0" err="1" smtClean="0">
                <a:solidFill>
                  <a:srgbClr val="192156"/>
                </a:solidFill>
              </a:rPr>
              <a:t>D</a:t>
            </a:r>
            <a:endParaRPr lang="en-US" dirty="0">
              <a:solidFill>
                <a:srgbClr val="192156"/>
              </a:solidFill>
            </a:endParaRP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30.891.577.600 (~31 Billion)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U L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  <a:r>
              <a:rPr lang="en-US" dirty="0" err="1" smtClean="0">
                <a:solidFill>
                  <a:srgbClr val="192156"/>
                </a:solidFill>
              </a:rPr>
              <a:t>L</a:t>
            </a:r>
            <a:r>
              <a:rPr lang="en-US" dirty="0" smtClean="0">
                <a:solidFill>
                  <a:srgbClr val="192156"/>
                </a:solidFill>
              </a:rPr>
              <a:t> (L or D) (L or D) D </a:t>
            </a:r>
            <a:r>
              <a:rPr lang="en-US" dirty="0" err="1" smtClean="0">
                <a:solidFill>
                  <a:srgbClr val="192156"/>
                </a:solidFill>
              </a:rPr>
              <a:t>D</a:t>
            </a:r>
            <a:endParaRPr lang="en-US" dirty="0" smtClean="0">
              <a:solidFill>
                <a:srgbClr val="192156"/>
              </a:solidFill>
            </a:endParaRP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40.035.484.569.600 (~40 Trillion)</a:t>
            </a:r>
          </a:p>
          <a:p>
            <a:pPr lvl="1"/>
            <a:r>
              <a:rPr lang="en-US" dirty="0">
                <a:solidFill>
                  <a:srgbClr val="192156"/>
                </a:solidFill>
              </a:rPr>
              <a:t>U L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(L or D) (L or D) D </a:t>
            </a:r>
            <a:r>
              <a:rPr lang="en-US" dirty="0" smtClean="0">
                <a:solidFill>
                  <a:srgbClr val="192156"/>
                </a:solidFill>
              </a:rPr>
              <a:t>(D or S)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164.145.486.735.360 (~164 Trillion)</a:t>
            </a:r>
          </a:p>
          <a:p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PASSWORD SELECTION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105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Real World Results</a:t>
            </a:r>
          </a:p>
          <a:p>
            <a:pPr lvl="1"/>
            <a:r>
              <a:rPr lang="en-US" dirty="0">
                <a:solidFill>
                  <a:srgbClr val="192156"/>
                </a:solidFill>
              </a:rPr>
              <a:t>GeForce GTX </a:t>
            </a:r>
            <a:r>
              <a:rPr lang="en-US" dirty="0" smtClean="0">
                <a:solidFill>
                  <a:srgbClr val="192156"/>
                </a:solidFill>
              </a:rPr>
              <a:t>970 </a:t>
            </a:r>
            <a:r>
              <a:rPr lang="en-US" dirty="0">
                <a:solidFill>
                  <a:srgbClr val="192156"/>
                </a:solidFill>
              </a:rPr>
              <a:t>Ti, 4</a:t>
            </a:r>
            <a:r>
              <a:rPr lang="en-US" dirty="0" smtClean="0">
                <a:solidFill>
                  <a:srgbClr val="192156"/>
                </a:solidFill>
              </a:rPr>
              <a:t>096MB</a:t>
            </a:r>
            <a:r>
              <a:rPr lang="en-US" dirty="0">
                <a:solidFill>
                  <a:srgbClr val="192156"/>
                </a:solidFill>
              </a:rPr>
              <a:t>, </a:t>
            </a:r>
            <a:r>
              <a:rPr lang="en-US" dirty="0" smtClean="0">
                <a:solidFill>
                  <a:srgbClr val="192156"/>
                </a:solidFill>
              </a:rPr>
              <a:t>1664 CUDA Cores</a:t>
            </a:r>
          </a:p>
          <a:p>
            <a:r>
              <a:rPr lang="en-US" dirty="0">
                <a:solidFill>
                  <a:srgbClr val="192156"/>
                </a:solidFill>
              </a:rPr>
              <a:t>Length 8 - All </a:t>
            </a:r>
            <a:r>
              <a:rPr lang="en-US" dirty="0" smtClean="0">
                <a:solidFill>
                  <a:srgbClr val="192156"/>
                </a:solidFill>
              </a:rPr>
              <a:t>characters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8 </a:t>
            </a:r>
            <a:r>
              <a:rPr lang="en-US" dirty="0">
                <a:solidFill>
                  <a:srgbClr val="192156"/>
                </a:solidFill>
              </a:rPr>
              <a:t>days, 11 </a:t>
            </a:r>
            <a:r>
              <a:rPr lang="en-US" dirty="0" smtClean="0">
                <a:solidFill>
                  <a:srgbClr val="192156"/>
                </a:solidFill>
              </a:rPr>
              <a:t>hours (9 billion/sec)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U </a:t>
            </a:r>
            <a:r>
              <a:rPr lang="en-US" dirty="0">
                <a:solidFill>
                  <a:srgbClr val="192156"/>
                </a:solidFill>
              </a:rPr>
              <a:t>L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D </a:t>
            </a:r>
            <a:r>
              <a:rPr lang="en-US" dirty="0" err="1" smtClean="0">
                <a:solidFill>
                  <a:srgbClr val="192156"/>
                </a:solidFill>
              </a:rPr>
              <a:t>D</a:t>
            </a:r>
            <a:r>
              <a:rPr lang="en-US" dirty="0" smtClean="0">
                <a:solidFill>
                  <a:srgbClr val="192156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3 Seconds</a:t>
            </a:r>
          </a:p>
          <a:p>
            <a:r>
              <a:rPr lang="en-US" dirty="0">
                <a:solidFill>
                  <a:srgbClr val="192156"/>
                </a:solidFill>
              </a:rPr>
              <a:t>U L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(L or D) (L or D) D </a:t>
            </a:r>
            <a:r>
              <a:rPr lang="en-US" dirty="0" err="1" smtClean="0">
                <a:solidFill>
                  <a:srgbClr val="192156"/>
                </a:solidFill>
              </a:rPr>
              <a:t>D</a:t>
            </a:r>
            <a:endParaRPr lang="en-US" dirty="0" smtClean="0">
              <a:solidFill>
                <a:srgbClr val="192156"/>
              </a:solidFill>
            </a:endParaRP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1 hour 17 minutes</a:t>
            </a:r>
          </a:p>
          <a:p>
            <a:r>
              <a:rPr lang="en-US" dirty="0">
                <a:solidFill>
                  <a:srgbClr val="192156"/>
                </a:solidFill>
              </a:rPr>
              <a:t>U L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</a:t>
            </a:r>
            <a:r>
              <a:rPr lang="en-US" dirty="0" err="1">
                <a:solidFill>
                  <a:srgbClr val="192156"/>
                </a:solidFill>
              </a:rPr>
              <a:t>L</a:t>
            </a:r>
            <a:r>
              <a:rPr lang="en-US" dirty="0">
                <a:solidFill>
                  <a:srgbClr val="192156"/>
                </a:solidFill>
              </a:rPr>
              <a:t> (L or D) (L or D) D (D or S</a:t>
            </a:r>
            <a:r>
              <a:rPr lang="en-US" dirty="0" smtClean="0">
                <a:solidFill>
                  <a:srgbClr val="19215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5 hours 31 minutes</a:t>
            </a:r>
          </a:p>
          <a:p>
            <a:pPr lvl="1"/>
            <a:endParaRPr lang="en-US" dirty="0" smtClean="0">
              <a:solidFill>
                <a:srgbClr val="192156"/>
              </a:solidFill>
            </a:endParaRPr>
          </a:p>
          <a:p>
            <a:pPr lvl="1"/>
            <a:endParaRPr lang="en-US" dirty="0" smtClean="0">
              <a:solidFill>
                <a:srgbClr val="192156"/>
              </a:solidFill>
            </a:endParaRPr>
          </a:p>
          <a:p>
            <a:pPr lvl="1"/>
            <a:endParaRPr lang="en-US" dirty="0" smtClean="0">
              <a:solidFill>
                <a:srgbClr val="192156"/>
              </a:solidFill>
            </a:endParaRPr>
          </a:p>
          <a:p>
            <a:pPr lvl="1"/>
            <a:endParaRPr lang="en-US" dirty="0" smtClean="0">
              <a:solidFill>
                <a:srgbClr val="192156"/>
              </a:solidFill>
            </a:endParaRPr>
          </a:p>
          <a:p>
            <a:pPr lvl="1"/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PRIVILEGED USERS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796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Regular user is compromised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Phishing attack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Brute force or dictionary attack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Seek elevated privileges and pivot within the environment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Privilege escalation on compromised host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Seek out additional host to compromise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Administrator workstation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Weak local administrator accounts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Capture SAM, system, and Security files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Windows Server 2008/2012 and Workstation 7/8/10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No LM Hash and </a:t>
            </a:r>
            <a:r>
              <a:rPr lang="en-US" dirty="0" err="1" smtClean="0">
                <a:solidFill>
                  <a:srgbClr val="192156"/>
                </a:solidFill>
              </a:rPr>
              <a:t>MSCache</a:t>
            </a:r>
            <a:r>
              <a:rPr lang="en-US" dirty="0" smtClean="0">
                <a:solidFill>
                  <a:srgbClr val="192156"/>
                </a:solidFill>
              </a:rPr>
              <a:t> v2 hash is computationally strong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Memory capture – offline analysis</a:t>
            </a:r>
          </a:p>
        </p:txBody>
      </p:sp>
    </p:spTree>
    <p:extLst>
      <p:ext uri="{BB962C8B-B14F-4D97-AF65-F5344CB8AC3E}">
        <p14:creationId xmlns:p14="http://schemas.microsoft.com/office/powerpoint/2010/main" val="6719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1143000"/>
            <a:ext cx="4876800" cy="504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PRIVILEGED USERS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675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Memory Analysis</a:t>
            </a:r>
          </a:p>
          <a:p>
            <a:pPr lvl="1"/>
            <a:r>
              <a:rPr lang="en-US" dirty="0" err="1" smtClean="0">
                <a:solidFill>
                  <a:srgbClr val="192156"/>
                </a:solidFill>
              </a:rPr>
              <a:t>ProcDump</a:t>
            </a:r>
            <a:endParaRPr lang="en-US" dirty="0" smtClean="0">
              <a:solidFill>
                <a:srgbClr val="192156"/>
              </a:solidFill>
            </a:endParaRPr>
          </a:p>
          <a:p>
            <a:r>
              <a:rPr lang="en-US" dirty="0" smtClean="0">
                <a:solidFill>
                  <a:srgbClr val="192156"/>
                </a:solidFill>
              </a:rPr>
              <a:t>Copy over to system you have Local Administrator of SYSTEM level access</a:t>
            </a:r>
            <a:endParaRPr lang="en-US" dirty="0">
              <a:solidFill>
                <a:srgbClr val="192156"/>
              </a:solidFill>
            </a:endParaRPr>
          </a:p>
          <a:p>
            <a:r>
              <a:rPr lang="en-US" dirty="0" smtClean="0">
                <a:solidFill>
                  <a:srgbClr val="192156"/>
                </a:solidFill>
              </a:rPr>
              <a:t>Run the command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Copy 40-60mb capture file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Offline analysis to produce plaintext passwords for every account authenticated to the machine</a:t>
            </a:r>
          </a:p>
        </p:txBody>
      </p:sp>
    </p:spTree>
    <p:extLst>
      <p:ext uri="{BB962C8B-B14F-4D97-AF65-F5344CB8AC3E}">
        <p14:creationId xmlns:p14="http://schemas.microsoft.com/office/powerpoint/2010/main" val="12193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TALK OVERVIEW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Why is Information Security Broken?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What is Broken?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Examples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Research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In the field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Suggested Solutions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Question and Answer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422" y="2209800"/>
            <a:ext cx="3569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92156"/>
                </a:solidFill>
              </a:rPr>
              <a:t>Anti-Virus/IDS/IPS</a:t>
            </a:r>
          </a:p>
          <a:p>
            <a:r>
              <a:rPr lang="en-US" sz="2800" dirty="0" smtClean="0">
                <a:solidFill>
                  <a:srgbClr val="192156"/>
                </a:solidFill>
              </a:rPr>
              <a:t>Patch Management</a:t>
            </a:r>
          </a:p>
          <a:p>
            <a:r>
              <a:rPr lang="en-US" sz="2800" dirty="0" smtClean="0">
                <a:solidFill>
                  <a:srgbClr val="192156"/>
                </a:solidFill>
              </a:rPr>
              <a:t>Password Policies</a:t>
            </a:r>
          </a:p>
          <a:p>
            <a:r>
              <a:rPr lang="en-US" sz="2800" dirty="0" smtClean="0">
                <a:solidFill>
                  <a:srgbClr val="192156"/>
                </a:solidFill>
              </a:rPr>
              <a:t>Privileged Users</a:t>
            </a:r>
          </a:p>
          <a:p>
            <a:r>
              <a:rPr lang="en-US" sz="2800" dirty="0" smtClean="0">
                <a:solidFill>
                  <a:srgbClr val="192156"/>
                </a:solidFill>
              </a:rPr>
              <a:t>Internal Segmentation</a:t>
            </a:r>
          </a:p>
        </p:txBody>
      </p:sp>
    </p:spTree>
    <p:extLst>
      <p:ext uri="{BB962C8B-B14F-4D97-AF65-F5344CB8AC3E}">
        <p14:creationId xmlns:p14="http://schemas.microsoft.com/office/powerpoint/2010/main" val="9334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14098"/>
            <a:ext cx="4191000" cy="37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Anti-Virus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You have to have it per a compliance requirement.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Don’t spend an arm and a leg for it</a:t>
            </a:r>
          </a:p>
          <a:p>
            <a:endParaRPr lang="en-US" dirty="0" smtClean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Application Whitelisting</a:t>
            </a:r>
          </a:p>
          <a:p>
            <a:pPr lvl="1"/>
            <a:r>
              <a:rPr lang="en-US" dirty="0">
                <a:solidFill>
                  <a:srgbClr val="192156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192156"/>
                </a:solidFill>
                <a:hlinkClick r:id="rId3"/>
              </a:rPr>
              <a:t>nvlpubs.nist.gov/nistpubs/SpecialPublications/NIST.SP.800-167.pdf</a:t>
            </a:r>
            <a:endParaRPr lang="en-US" dirty="0" smtClean="0">
              <a:solidFill>
                <a:srgbClr val="192156"/>
              </a:solidFill>
            </a:endParaRP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Only allow the applications needed for your business</a:t>
            </a:r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Patch Management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Patch the workstations immediately 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Create a test group of semi-</a:t>
            </a:r>
            <a:r>
              <a:rPr lang="en-US" dirty="0" err="1" smtClean="0">
                <a:solidFill>
                  <a:srgbClr val="192156"/>
                </a:solidFill>
              </a:rPr>
              <a:t>knowledgable</a:t>
            </a:r>
            <a:r>
              <a:rPr lang="en-US" dirty="0" smtClean="0">
                <a:solidFill>
                  <a:srgbClr val="192156"/>
                </a:solidFill>
              </a:rPr>
              <a:t> end users across all business segments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Include all third-party software especially web </a:t>
            </a:r>
            <a:r>
              <a:rPr lang="en-US" dirty="0" err="1" smtClean="0">
                <a:solidFill>
                  <a:srgbClr val="192156"/>
                </a:solidFill>
              </a:rPr>
              <a:t>browers</a:t>
            </a:r>
            <a:r>
              <a:rPr lang="en-US" dirty="0" smtClean="0">
                <a:solidFill>
                  <a:srgbClr val="192156"/>
                </a:solidFill>
              </a:rPr>
              <a:t> and all software that interacts with the browser (Flash, </a:t>
            </a:r>
            <a:r>
              <a:rPr lang="en-US" dirty="0">
                <a:solidFill>
                  <a:srgbClr val="192156"/>
                </a:solidFill>
              </a:rPr>
              <a:t>S</a:t>
            </a:r>
            <a:r>
              <a:rPr lang="en-US" dirty="0" smtClean="0">
                <a:solidFill>
                  <a:srgbClr val="192156"/>
                </a:solidFill>
              </a:rPr>
              <a:t>ilverlight, java, PDF reader, media players)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Know what your users have installed on their workstations</a:t>
            </a:r>
          </a:p>
        </p:txBody>
      </p:sp>
    </p:spTree>
    <p:extLst>
      <p:ext uri="{BB962C8B-B14F-4D97-AF65-F5344CB8AC3E}">
        <p14:creationId xmlns:p14="http://schemas.microsoft.com/office/powerpoint/2010/main" val="7965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3810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Password Management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Audit user passwords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Capture </a:t>
            </a:r>
            <a:r>
              <a:rPr lang="en-US" dirty="0" err="1" smtClean="0">
                <a:solidFill>
                  <a:srgbClr val="192156"/>
                </a:solidFill>
              </a:rPr>
              <a:t>NetNTLM</a:t>
            </a:r>
            <a:endParaRPr lang="en-US" dirty="0" smtClean="0">
              <a:solidFill>
                <a:srgbClr val="192156"/>
              </a:solidFill>
            </a:endParaRP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Dump local Registry Files (whitelist </a:t>
            </a:r>
            <a:r>
              <a:rPr lang="en-US" dirty="0" err="1" smtClean="0">
                <a:solidFill>
                  <a:srgbClr val="192156"/>
                </a:solidFill>
              </a:rPr>
              <a:t>pwdump</a:t>
            </a:r>
            <a:r>
              <a:rPr lang="en-US" dirty="0" smtClean="0">
                <a:solidFill>
                  <a:srgbClr val="19215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Audit Active Directory Database NTDS.DIT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Password education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Passphrases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12+ character minimum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Don’t teach substitution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Account lockout of 3 duration of 5 minutes</a:t>
            </a:r>
          </a:p>
        </p:txBody>
      </p:sp>
    </p:spTree>
    <p:extLst>
      <p:ext uri="{BB962C8B-B14F-4D97-AF65-F5344CB8AC3E}">
        <p14:creationId xmlns:p14="http://schemas.microsoft.com/office/powerpoint/2010/main" val="7965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Privilege Users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Audit the number of privileged user accounts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1 Enterprise </a:t>
            </a:r>
            <a:r>
              <a:rPr lang="en-US" dirty="0">
                <a:solidFill>
                  <a:srgbClr val="192156"/>
                </a:solidFill>
              </a:rPr>
              <a:t>A</a:t>
            </a:r>
            <a:r>
              <a:rPr lang="en-US" dirty="0" smtClean="0">
                <a:solidFill>
                  <a:srgbClr val="192156"/>
                </a:solidFill>
              </a:rPr>
              <a:t>dmin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1 Schema Admin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Work with vendors to determine what privileges are needed so there are no Domain Admin accounts for services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Monitor your privileged accounts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Administrators are the first to change their security settings to be less restrictive.  Why?  Because they can.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Monitor privilege account creation.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Force Administrators to use a less privileged user account for his or her workstation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Ensure they are not using the same password between the two accounts!</a:t>
            </a:r>
          </a:p>
        </p:txBody>
      </p:sp>
    </p:spTree>
    <p:extLst>
      <p:ext uri="{BB962C8B-B14F-4D97-AF65-F5344CB8AC3E}">
        <p14:creationId xmlns:p14="http://schemas.microsoft.com/office/powerpoint/2010/main" val="17615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Edge - Presentations\Security.is.Broken\deal_with_it_glasses_by_stewartisme-d5tuvb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812221"/>
            <a:ext cx="8945503" cy="1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You are going to get hacked!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Detect the intrusion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Incident Response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Logging and Monitoring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Security Awareness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Especially C-level.  They will be targeted.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If you see something say something.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No repercussions.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The goal is detection before attacker can pivot within the environment, elevate privileges, or access sensitive data.</a:t>
            </a:r>
          </a:p>
        </p:txBody>
      </p:sp>
    </p:spTree>
    <p:extLst>
      <p:ext uri="{BB962C8B-B14F-4D97-AF65-F5344CB8AC3E}">
        <p14:creationId xmlns:p14="http://schemas.microsoft.com/office/powerpoint/2010/main" val="5187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SOLUTIONS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034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There is no perimeter </a:t>
            </a:r>
          </a:p>
          <a:p>
            <a:pPr lvl="1"/>
            <a:r>
              <a:rPr lang="en-US">
                <a:solidFill>
                  <a:srgbClr val="192156"/>
                </a:solidFill>
              </a:rPr>
              <a:t>S</a:t>
            </a:r>
            <a:r>
              <a:rPr lang="en-US" smtClean="0">
                <a:solidFill>
                  <a:srgbClr val="192156"/>
                </a:solidFill>
              </a:rPr>
              <a:t>egment </a:t>
            </a:r>
            <a:r>
              <a:rPr lang="en-US" dirty="0" smtClean="0">
                <a:solidFill>
                  <a:srgbClr val="192156"/>
                </a:solidFill>
              </a:rPr>
              <a:t>the internal network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Firewall every workstation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One workstation should not be able to communicate with any other workstation over any port.</a:t>
            </a:r>
          </a:p>
          <a:p>
            <a:pPr lvl="3"/>
            <a:r>
              <a:rPr lang="en-US" dirty="0" smtClean="0">
                <a:solidFill>
                  <a:srgbClr val="192156"/>
                </a:solidFill>
              </a:rPr>
              <a:t>We don’t live in a peer-to-peer ad-hoc office anymore.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Feel free to let anything out as the attacker will just disable the firewall post compromise.</a:t>
            </a:r>
          </a:p>
          <a:p>
            <a:pPr lvl="3"/>
            <a:r>
              <a:rPr lang="en-US" dirty="0" smtClean="0">
                <a:solidFill>
                  <a:srgbClr val="192156"/>
                </a:solidFill>
              </a:rPr>
              <a:t>Monitor specific ports</a:t>
            </a:r>
          </a:p>
          <a:p>
            <a:pPr lvl="2"/>
            <a:r>
              <a:rPr lang="en-US" dirty="0" smtClean="0">
                <a:solidFill>
                  <a:srgbClr val="192156"/>
                </a:solidFill>
              </a:rPr>
              <a:t>Don’t let anything in unless from specific servers.</a:t>
            </a:r>
          </a:p>
          <a:p>
            <a:pPr lvl="3"/>
            <a:r>
              <a:rPr lang="en-US" dirty="0" smtClean="0">
                <a:solidFill>
                  <a:srgbClr val="192156"/>
                </a:solidFill>
              </a:rPr>
              <a:t>Technical support jump server.</a:t>
            </a:r>
          </a:p>
        </p:txBody>
      </p:sp>
    </p:spTree>
    <p:extLst>
      <p:ext uri="{BB962C8B-B14F-4D97-AF65-F5344CB8AC3E}">
        <p14:creationId xmlns:p14="http://schemas.microsoft.com/office/powerpoint/2010/main" val="1624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QUESTIONS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03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192156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192156"/>
                </a:solidFill>
              </a:rPr>
              <a:t>James Edge</a:t>
            </a:r>
          </a:p>
          <a:p>
            <a:pPr marL="0" indent="0" algn="ctr">
              <a:buNone/>
            </a:pPr>
            <a:r>
              <a:rPr lang="en-US" smtClean="0">
                <a:solidFill>
                  <a:srgbClr val="192156"/>
                </a:solidFill>
              </a:rPr>
              <a:t> </a:t>
            </a:r>
            <a:endParaRPr lang="en-US" dirty="0" smtClean="0">
              <a:solidFill>
                <a:srgbClr val="192156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192156"/>
                </a:solidFill>
              </a:rPr>
              <a:t>james.edge@jedge.com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192156"/>
                </a:solidFill>
              </a:rPr>
              <a:t>www.jedge.com</a:t>
            </a:r>
          </a:p>
        </p:txBody>
      </p:sp>
    </p:spTree>
    <p:extLst>
      <p:ext uri="{BB962C8B-B14F-4D97-AF65-F5344CB8AC3E}">
        <p14:creationId xmlns:p14="http://schemas.microsoft.com/office/powerpoint/2010/main" val="11860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AUDIENCE PARTICIPATION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Show of hands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Operations Security?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Penetration Testers?</a:t>
            </a:r>
          </a:p>
          <a:p>
            <a:pPr lvl="1"/>
            <a:r>
              <a:rPr lang="en-US" dirty="0" smtClean="0">
                <a:solidFill>
                  <a:srgbClr val="192156"/>
                </a:solidFill>
              </a:rPr>
              <a:t>IS Compliance?</a:t>
            </a:r>
          </a:p>
          <a:p>
            <a:endParaRPr lang="en-US" dirty="0" smtClean="0">
              <a:solidFill>
                <a:srgbClr val="192156"/>
              </a:solidFill>
            </a:endParaRPr>
          </a:p>
          <a:p>
            <a:r>
              <a:rPr lang="en-US" dirty="0" smtClean="0">
                <a:solidFill>
                  <a:srgbClr val="192156"/>
                </a:solidFill>
              </a:rPr>
              <a:t>How many here because your professor made you attend?</a:t>
            </a:r>
          </a:p>
        </p:txBody>
      </p:sp>
    </p:spTree>
    <p:extLst>
      <p:ext uri="{BB962C8B-B14F-4D97-AF65-F5344CB8AC3E}">
        <p14:creationId xmlns:p14="http://schemas.microsoft.com/office/powerpoint/2010/main" val="26891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INFORMATION SECURITY IS BROKEN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10" name="AutoShape 2" descr="data:image/jpeg;base64,/9j/4AAQSkZJRgABAQAAAQABAAD/2wCEAAkGBhQQEBUUEhQWFBUVFRUUFhgVFBQaGBgVGBQYGBcUFxwXHiYeHBojGRQVHzAgLycpLCwsFR4xNTAqNSYrLCkBCQoKDgwOFA8PFCkcHBwpKSkpKSkpKSkpKSkpKSkpKSkpLCkpKSkpKSksKSwpKSkpKSksKSwsKSwpKSkpKSkpLP/AABEIAOAA4QMBIgACEQEDEQH/xAAbAAEAAgMBAQAAAAAAAAAAAAAABQYBAgQDB//EAE4QAAIBAwAFCAQKBQkHBQAAAAECAwAEEQUGEiExEyJBUWFxgZEUMkKhByMzUmJygpKxwRZDorLRFURTY5PCw9LhJFRzg4TT8Bc0ZHTx/8QAFgEBAQEAAAAAAAAAAAAAAAAAAAEC/8QAFxEBAQEBAAAAAAAAAAAAAAAAAAERMf/aAAwDAQACEQMRAD8A+40pSgUpSgUpSgUpSgUpSgUpSgUpSgUpSgUpSgUpSgUpSgUpSgUpSgUpSgUpSgUpSgUpSgUpSgUrxvLxIULyMFVRkk1R7vXL0pygla2hG7aEcjSv9XZUhR2/jQWvSesdvbfKyAH5o3t5Cq7N8JsRJEaZ7XkRP3iKi7KO2hJMd7OCeJ9F2mPi0RNdnp6f7/P42Sn/AAqisN8JD9EcX9vEf71e0Pwik+tGvhIh/Bq8TdIf55Ie/R6H/CrUyRH+dE9+jU/7dQdn/qLvwIlY9QmAPkVrU/CcoOGgYH66/mBXJmL/AHhfHRg/JajbjR0cj7EEhuJTwiW2KBfpMXbCLQWFPhOg6Y5B4xn+9Xuvwk2x4iQfZU/g1VVNXIYXZb0yxnimwqFSOnB2Tny7677WGziGI7m4Qf8A11/7VBYF+EK1PS/3DXtDr1aMccoR3o/5Cq8ZLY/zuT7VnGf8KtSlsf50v2rGP/IKovNrpOKX5ORW7iM+XGuqvm8that/OolPQVtCjDuKEV2Qade1A2LuK5UcUkDo+PoMc7+w00XylRWhNZYbscxsOBlkJG0O3dxHbUrVQpSlApSlApSlApSlApSlApSlAryurlYkZ3IVVBJJ6AK9aqemIjpG4a2DFbeHBmZcZaU+rGM7t3E//lBXNIawPd3KMVTkww5OOba5Pf6skmzvPRu4DNXEDSP/AMMf25/hVa1q1fWECRZWlJOH5R1LcAFO4Ddux5VvoFreSLNxcyo6nBDXkiAjiCo2h0bsdlZirII9IfPtR3Rzn+/WRb3/APTWw7oJT/iVEMuix61ztd95OfwetB/JR4c/u9Jf8M1UTRtb3puYB/07fnLWjRXQ43kA/wCQPzkqLWHR3s2rt/0lwf3lrn0g9qoCQ2Hx0p2IeVtgqlz0ktvwoyx3cBRWmntM3ibaW9wszIheVkgULGnRzto848QOoE11/BrpOOSBk3csrbUpzlpMnc7E7yejy66n9A6BS0gESgHO9zgc9z6zEdXRjoGBXz3S9o+ib8SwpzDzgBgBoz68Z7R0fZoPpt/o9J0KSKGB8wesHoPbVXuL240bzSOWhJAjZ2I2fosQDj/Td1VabK8WaNZEOVcBgew/nW1zbLIhRwGVhgg1UQq6RvSARbRYO8H0jiOvctbC9vv93h/tz/lqI5a5sZVtkZDG5PJPMGwPoZXpz+PbUvyWkD+sth3JIfxNQbelX39BD/bN/lpy97/QQf2rf5KwLK9PG4iHdAT+LVsNGXfTdjwtk/NjQR2ldD3NxhuSgjkT1JEmcOvZnY3jsNduh9OOJPRroBJgMowPMlX5yndv6xXt/JNx03j+EUQ/KuS/1TadRt3UjFTtISsfNfG5hhQffQWOlQmremHk24ZwFuIcBx0Ovsyr2GpuqFKUoFKUoFKUoFKUoFKUoI3WLSwtbaSXpAwo63O5R5mq3ZaC0fHEvpTwPMRtSM8w3ud7btrHE44dFdes0sct5bwTMgiQNcSh2UKcc2NTncecc4r1GktFw+qbUHqRYyf2ATUHGZdDqCB6NnBGUUMwz0gqCQarFhdrb3AfAkjBIOU9aMn1gGGQdwPeKvSa2W36tZX/AOHbTH+6Kg9a3N0odLa4Uxg7TPGFGxxOcttbjv4dJqVYnIdYEIBitLhgRkFYFUEdBG2V3V6/y1OfVspftyQL/fNV3VPWGfZ9HjjSQqCVLy7GEyOb6pzgnyPZVjDXzdFsn2pnPuC/jVQF/eNwtY1+vc/5ENcOr23dXMlzMFHJFreIISy5B+NkBYAnJwucD1TTTr3cFvJK1xGNhSQsdvjLHcq5d24kgVM6D0d6PbRRdKIAe1jvY+LEnxqjuqI1n0GLu3ZODjnRtu3MOjuPA99S9KD558HumjDI1rKcZYlNrGVk9pPHBPeD119Dr558IWguSkF3EMZYbZUb1cerJ44x3gddWzVfTovLdX4OObIOph09x4jvqRXRpvRK3MLRtuPFT81hwP8A50Gq/ofTN5JtRKsO3DhHMjOGPQGwvHhxq31VtZAbS4jvEGV+TmA6VPA9+79laI7eRv24yW6dySN+OKyNG3h43aj6sC/ma1TWCZ98dnKQeBdkTx3msi6vm4Qwx/XlZv3RQbDQcx9e8mP1VjX+6a2/RsH1p7lu+Yj90CtRaXretPEn1Ii3vc1kaDlPr3cx+oI0/AGgi9N6D9EC3Vvts8J2nDOzcpD7a7+obx3GrPaXSyxrIhyrqGB7CM1G/otEfXaWT680h/AgVx6rtyEs9mScRtysWePIyHOO3ZbI8aCyUpSqFKUoFKUoFKUoFKUoKdaNbSXl3LcmHCukKcqU3cmnOID9re6pNdabGPcksfdEpb3Rg1Gaq2lsYGnnWHbkmmbbkCZxyjADLdG6pU61WUfNWaM9kXP90YNQP0rU/JwXUn1bd1HnJs0Ol7l9y2TYP9LNEg8QpY+6n6Uhvkra6k6iISg85SorK6Su39W0VO2WdR5iNWoKLfWs1jcK2yI2ztoFYsoGSNjOBkY3HcONXSwS5uY1kF2qqwz8XbqCOsZkZt4ORw6K5NO6DurmP4wwZTLKsayFicertMen6vQKr+qdwWk5B5pYkbJURsFzJ0gnGRkDoI3jtqcVPad0Swa2Rp5peUuYwVcoFKpmRuaij5lW6qpc6JSK/s9lpGJM5Jkldzui3esTj1jVrrSFKUoPG8tFmjaNxlXBU9x/Ovl+h7x9F6QeOU8zmq+7cUJOxKO7/MK+rVVNftXPSIeWjHxsIJH0o+LJ+Y8eupVWpWyMjeDXNpOxE8LxtwdSO49B8Dg+FVf4O9YuWi5BzzoxzM8SnV3qd3cRVyqoq+rOsEaWwS4kVHhYxEMwBwvA+WB4V2nW6AnEe3Kf6uJ2/LFR0dqkelXVkUiePbXKg4deOM9eGNWoAAdQHlUEN/Lc7/J2knfI6J7t5rIF8/8AQRD7bn8hXVdaft4vXlQHqDAnyGTXL+km38jBNL27Gwv3nxQbfyLM3yl3IeyNUjHuBPvqKv8AR4s7q1mVnIdzBIXcsTtjmbzwwwqU5S9k4LDCPpFpG8lwvvqJ1q0RL6JJJJcPI0ezIo2UVAVYHOAMkgZwc0Vb6V52822isODKG8xmvSqhSlKBSlKBSlKBWsh3HuNbVhhkGgp+pmgLZrKKWSGJnYMWZ1B9th7W4cBUzJrDZwbuWhX6KFSfBU3+6oLU7Vi2ltEeWMSMGkU7bOygrIw3KTsjh1VYXubSzG9oIOz4tD5Deag5/wBK1b5KC5l6isLKvnLsis/yheP6lqkfbNOP3Yg341ga3wv8is0//Chcr95gF99ZGkruT5O1EfbPMo/ZjDH3igz6FeP61xFH2RQ5P3pGP7tUzWzQDW0gcMzB8nbOARJnJ9UADrHjVzFjeP69ykfZDCCfvSk/u143uqKyxsHlmkbB2TJKSqtjcdlcL7umlWIHQ8sDXFi8SqrsZ0lGSW2uR4nJJwcZHfV+r45o6fkLyHaIBSdQ3DI3lG39ztX2OkKUpSqhSlcOmdMR2kLSynCr0dLHoVes0HzjWqwfRl6s8IwjttjHAH20PZv8j2V9I0NpIXMCSrjDqDgHOD0jwOaqcerMukQ9xdExsyEW8WTiNeIZx0k7t3UevGIvUPTLWly1rLzVdiAD7Ew3bPc2Md4HXUVYtdoir20qsUIl5MuMZUPuzv6t9d66pxtvmklmP05Ds+S4rw1+jzZM3zGRh97H516x6Su5gDFAsQIztTPnxCpvoJO00TDF8nEi9yjPnxrN5pSKH5SRU72GfLjUcNAyyfL3MjfRiAjXu3bzXXZ6Agh3pEoPziNpvNsmqjm/SPb+Qhlm+ls7CfefH4Vxaat7qa2l5QxRJybkqoLsRsnmljgDvAqVvNPwRHZLgt8xMu2erC5NRWmdJzyW8xWDk4+TfLTNhtnZOdlFyQcdZqCV1dk2rOA9cMf7gqRqO1cTZs7cdUMf7gqRqhSlKBSlKBSlKBSlKClau6uxym4SVpSI7mVRGJZFTBIcHZUjjtGrBDoe0tRkRwxfSIQHxZt/vqEk0WW0nNHy0sSyxJMBEwXaKnk2ycE9XDFS8OqVqh2jEHb50xaQ9+ZCag1bXC2ziN2mPVAjye9AR76fyvcyfJWhUfOnkRP2U22refWa0h5nKoW6Ei57d2zGCa0GnZpPkLSQj50xWJfI5c/doM+g3knr3CRDqgiyfvSk/u1UdIW5u7n0e3kkkCb5Z5ZGZUHThRhOsAYGd/ADNdemtM3kkotEaLlZAQyxBsRjpLu2/cOOAOPSTipjRuoltAmHBkPrMZHbZLY3tsZ2R5HdRVC1w1YggEZtphIwyJcuGfr2sDcoO8Y3dHbV91E0/wCk24VjmSMBT1lfZb3YPaO2vS60jZcm1uuy4ZSpjt02zg9kYIB7TiqDomeTR1yCwYYPOVhgtE3WOvGD3inB9fpWkMwdQynKsAQR0gjINeOktIpbxNLK2yijJP5DrPZVRppXSsdrE0srbKr5k9AHWTVc0RoqS+mF3dghAc20B4KOiRx0seIHj1AY0Xo6TSMouroFYVObaA+6WQdOeIH5Yq4VAr5/8JOgcf7Um7gJcdHzZPwH3a+gV5XVssqMjgMrAqwPSCMEVRSRrB6boeUt8oihXHSTtDZf7QGe/NT1vrJBFDEGcF+TTmJlmzsjdha+daVsJLGWaLJ2WQj68frKe/IHiDX0/Q1lFBAjKqJzFLMABnmjJLVFcw0ndTfIwCNfn3BwfuLvrYavtJ/7md5PoL8XH5LvPnWZdaIySsCvcN1RDKjvc80VqLa7n+Udbdfmxc5+4udw8BRHSTbWa/q4R4An82PnUBrZp1pbSRYonCOBHyjjYztsAAinnNnwqWNpaWfPcjbPtyEvIx7M5JPcKjL+/a8u7aERukat6Q22MFljB2Ts8QNojjxoq02sOwiqPZUL5DH5V60pVQpSlApSlApSlApSlBV9dIWRoLhHMZSTkndQpKxy4UnDAjcceddY1PhbfO0twf66Viv3FwnuqT0po9biF4m4OpXuzwPgcHwqsav6Na7iIubidmiYwvEriNQU3DOwAzZGDknpqCblvbSyGyWhg+iNlSfsrvPlUPpnXkBdi3jkaWTCx7UZXaLcCobBPfjFdWk2tNFwmRYo1b2dw22btY84jtzUDqtdFna5MUtzcSZxsrsxxKfZ25MLkjjjO7cOnJXfq9qldQhmaaON5Dl3ROUkP0Q0nNAH1TvqZ/ReH1p2efG/M8hZR9ncg8q15K9m4tFbL1IDLJ95sIPI0bVqAc+4Zp8b83Em0o+zujHlRGV1hto+ZAOUI9i2j2gPFOYPEioDW7R81ynLG3EQiU52pAZGXOfVQEADefWzx3VOprLAOZbI05G7FumUH290Y860up7po2aQw2kQBLE/Gvjt4IP2qCD1L1qSKF453CrGC6En2faQdoJ3Dt7K6tHWT6UlW5uFK2yHNvCfb6pZR1dQ6e7jR7iEKyuqMYmO3Fyqj4xFbcSBuKnHka+vaJ0itxCkicGHDqI3FT3HIqRa7KUpWkKUpQU74SrZTBG2PjNvYXHEhhkjt4CojUkxXTclOWcoAYlZzyeyOIC8Mjj3HsqZ1pmd722jiTlGi2pyu0AM8FLHoAOD41S9a9HS2MqMUXExZhye1sByctF1jcfInqrKvpc2nYIPioxtuOEUC7RHfs7l8a02Lu49Yi1Q9C4eUjtPqr4Zri0Vp2LklWztyzlQWRF2VQ43iRzuyPE1m/BwDfThFPCCDaG19Ekc9/DAqjYTWtqx5NTPOMliPjJB1l3bcg8R3VnVINO0t44wZsJGM52Yk3bj2tk+AqLlna5f0G3h9HiIDTHcHEWeDAeqzcMHJ39FXWCEIoVRhVAUAcAAMAURvSlKoUpSgUpSgUpSgUpSgVTdabQ284nWSSKGUbNwYiobaVSUbJBxngSN9W+WUIpZiAAMkngAOmqUlsdMTFn2ls4yVQcDK/AnuH+nXUo8dVtBq59MuebGCWhWZyeP66RnO89We/qqwNrfEx2bdJLlhu+JTmA9sjYQedQugtFQrM8N6okmi50bzOWRofZZFc7K4GARjdU0+tcIOxbq1ww3bNum0o733Io8aKzsX03ExWq/R+Nk8zhB5GsPq5bRjlLljMR7dzJtKO5ThB5VgLfT8THaL1L8bL5nCKfBq0l0LaW/xty/KMP1lzJtH7IbmjwFEeq6zI3NtInuMbgUXYiH/MfC47s1ApbTaXklS4YQwQSGNkiOS8g3nJYcADxx08Km/wBI3lGLS3Zx0SSfFRd42htMO5ahbjVmRmlle55JpCDIIQUjOB7WW2j35HTRW2sWibOOIxo2bjcVG08srEeyQMkDHcBuqK1U1lFm7JLnknIyfmNw2sdR3A9wr10VpSa3PJ2ixTrwZo4tle9n3Bj9omorTMMpdpJYhFtsdynK56cHJ3neag+swXCyKGRgysMgqQQR1givSvk9rrKlmsfo7NE5IEscpzbk8OUyTtKTjO7P8bbo74Rbd8CYiFjjftB4yT8116O8CrqLXWGbAya84LtJBlGVh1qwP4VXtetNcjBySZMk3MAAyQvtHA39nnVETobSks11cTwwmRnIjRmOzGka9Z6ScDcOqvfWHRoaJvTLomVgeSjjGFV8HZKoMs/Vk9ZrK3MkNuiFhYwKuyC2GuH6yFG5STk9J31EzacSA/EKY3bdyj/G3T56gdyZ7T4VFROqulpbV3t2leNWbntyRZkcD1VB9ptw4Ho3VNm8kaXkrKPEz+tLKduYL0vId4iH0ePYK8bPUye8k5SUNAp4lyXlbtweB7cADqq+6I0LFax7ES4HEk72Y9bHpNB56C0GtpGVBLOx25JD60jnix/IVJUpVQpSlApSlApSlApSlApSobXAyegz8j6+xux1ZG1+zmghdJXDaUnNtCSttGRy8g9o/wBGp6z7uPVVutrZYkVEUKqgKoHAAcBUNqlJAtrEkJAOwCyk8/bIyxYHfknO/wAt1TLSVBE606tJexgHAkTnRsQCAfmsDxU43iuCy1rCKIfR5PSFyphiQbO7HPB3KqHI356emrC01RGmdFCfDqxjmT1JF4jsPWvZ/wCENGW9n9Z0tE6o8SS47WbmL4A1zSwWVkweUh5TwaZjLMx+iDk+QFRrX08kvI3UxtxgY5JQvKdZEpzjuAHHwr3iurS1YrAnKzdIiBklP13OceJorubS1zP8jFySn9ZcZz3rEu/zIqOv7GGIh7yYzEn1ZCAufoRLuPka6DHdTb3dbVOpMPLjtc81fAGuK2ubeNyLWJrmXgzg7W/6cz7h3DyojtW+nlAFvEIU6HmGN30Il3+eKjtI20IyskslzOQQoXnFT1rGnNQd/nWbwso/22cRIeEUJIz9Et67eAFaLfMiEQRJaQ9MkoG0e0J19rGiq6g5OQpIWRSdmXAUkL08QRu6+rOK77nV2GVPioQkYHy87Om7rUZDN3nArm0ioccohlkHtSyYAdjuGwDg47hivGK93YfnFPVaZiyIo4bMfAsOsnqqDSXQgQCSCSXZTjIx2Iz17HtN4Z7682vpkYSmR0YDZQsx29k9OOO/wHfXZDoq4vGDFmEedzy8TjhsqOjqAAHbVo0TqzHBzipkfjtvvbvA4D8e2gplzDM7LI6TkEb3wzuR14yMdg4d9WjVvWPRlsQAskcnS88TbfbvAOB3VZFRW6j+NayaORxhlBHUQCPI1cEnZ6ft5vk5o27A4z5HfXeDVNm1Nt2JPJhSelMqf2TXP+iLxkGC5njx0be0viN1EXulUhjpOIcyWKXHDlFI88D86ltDayu8ghuIxHIc42WBBwM9uNwPTQWGlYBrNUKUpQKUpQKUpQK1fhW1KCuXWqMT85AYyd/MOBnuOV91cbaNvIPk5eUUdD7vx2h+HhVsC4PYayVqYKf+kkkfy8LL9JeHmMj3iuy31ggk4OB9bcPP1ffVge3B6Ki7zVeGQ5KAHrHNbzXBoNLm0SZMMA6nx8QRwPbUOmiJrUH0YqyEk8m4AOesEYz5jxrabVRojmGZlPU2/wB6kHzzXk9zexesokHWuGPu2W9xoqNaRWJ9PaVmG8RFdiLuCg8895Ir0Ol5JExGUtIQPomXHYo5qe817prBGx2ZFKnpB/g2G9xr2hsbWQ+qhPQq5RvIYNQQcEo3vAm/2rm5JJ+yDzj3AAVyS3ak7RPKMP1twMKD/VQ/mcd9W06rQcWjwOrbk9+Wr0i0REh2ookUjp2Rk+J3mqKdHYzXB2gGf+sl3DH0cjCjsVSe2rDorVdUwz4kYbxkcxfqqeJ+kfdU4oHEnJ7ePcBW4Qn6I9/+lMRqMKes+/8A0rcIT63kPzrYKF3Ab+oca2EBPHyH51R5MAfVG/rG7FeiyEet5/xrc7twGT1dXfWRb/O3/gKDYVsWAGScAbyTwA66jb3S8dspMjc32R0nsAqEWG40kQWzDb8Qo4v2n+J3dQqDrvdZXmcxWQ2j7Up9Ve7+PkDUpoDVwQHlGJeU+s7cd/EDqHvru0ZolIECooAHV+Pae2pBVqjYVtWAKzQKUpQKUpQKUpQKUpQYIoDWawaATXmxJremKDxMP/nTWrQDp3e8mujHhQDqoI660Wkg56qR1MAfxqHuNS42HM2o+nCnd91sj3VZ2Wt9mgozaEuovk5A4HANlfcdpfcKw2n7iL5aEgfOCnHmm0v4VdpIAeNeEkOOIB7f44qCs2WscDHOSM8cgHHblM/lUvbzCUZRgR1ggn3cK2vNWoZd7IpPXjB8CN/vqFn1MGcxSupHDPPHgThv2qKnxGFFZCFuwe8/wqtej38ByCJgPpZPlJv8mrQ62Xi7jZMT2K+PcSPfTUWzYCjqqs6Z1qw3JW68rId2F3gd/X+HXXERpC9Oyyi3jPrH2iOoDJPhuFWXQurkdsuIxlj6zneT3n8uFBC6J1TJYS3R5WQ7wvFR+R/AVa7eLZ3HvH8K6Eix/GsFc+FUbBa2AoprNApSlApSlApSlApSlApSlArFZpQYpSlApSlANZrFZFApSlB5mPy6qOgx1dVelYxQabOeNYaIdVehoBQeSw+FevCmaAUGMZ41kmlKABWaxWaBSlKBSlKBSlKBSlKBSlKBSlKBWKzSgVilZoMUFZpQKUpQKUpQYpWaUCsVmlArFZpQYrN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hQQEBUUEhQWFBUVFRUUFhgVFBQaGBgVGBQYGBcUFxwXHiYeHBojGRQVHzAgLycpLCwsFR4xNTAqNSYrLCkBCQoKDgwOFA8PFCkcHBwpKSkpKSkpKSkpKSkpKSkpKSkpLCkpKSkpKSksKSwpKSkpKSksKSwsKSwpKSkpKSkpLP/AABEIAOAA4QMBIgACEQEDEQH/xAAbAAEAAgMBAQAAAAAAAAAAAAAABQYBAgQDB//EAE4QAAIBAwAFCAQKBQkHBQAAAAECAwAEEQUGEiExEyJBUWFxgZEUMkKhByMzUmJygpKxwRZDorLRFURTY5PCw9LhJFRzg4TT8Bc0ZHTx/8QAFgEBAQEAAAAAAAAAAAAAAAAAAAEC/8QAFxEBAQEBAAAAAAAAAAAAAAAAAAERMf/aAAwDAQACEQMRAD8A+40pSgUpSgUpSgUpSgUpSgUpSgUpSgUpSgUpSgUpSgUpSgUpSgUpSgUpSgUpSgUpSgUpSgUpSgUrxvLxIULyMFVRkk1R7vXL0pygla2hG7aEcjSv9XZUhR2/jQWvSesdvbfKyAH5o3t5Cq7N8JsRJEaZ7XkRP3iKi7KO2hJMd7OCeJ9F2mPi0RNdnp6f7/P42Sn/AAqisN8JD9EcX9vEf71e0Pwik+tGvhIh/Bq8TdIf55Ie/R6H/CrUyRH+dE9+jU/7dQdn/qLvwIlY9QmAPkVrU/CcoOGgYH66/mBXJmL/AHhfHRg/JajbjR0cj7EEhuJTwiW2KBfpMXbCLQWFPhOg6Y5B4xn+9Xuvwk2x4iQfZU/g1VVNXIYXZb0yxnimwqFSOnB2Tny7677WGziGI7m4Qf8A11/7VBYF+EK1PS/3DXtDr1aMccoR3o/5Cq8ZLY/zuT7VnGf8KtSlsf50v2rGP/IKovNrpOKX5ORW7iM+XGuqvm8that/OolPQVtCjDuKEV2Qade1A2LuK5UcUkDo+PoMc7+w00XylRWhNZYbscxsOBlkJG0O3dxHbUrVQpSlApSlApSlApSlApSlApSlAryurlYkZ3IVVBJJ6AK9aqemIjpG4a2DFbeHBmZcZaU+rGM7t3E//lBXNIawPd3KMVTkww5OOba5Pf6skmzvPRu4DNXEDSP/AMMf25/hVa1q1fWECRZWlJOH5R1LcAFO4Ddux5VvoFreSLNxcyo6nBDXkiAjiCo2h0bsdlZirII9IfPtR3Rzn+/WRb3/APTWw7oJT/iVEMuix61ztd95OfwetB/JR4c/u9Jf8M1UTRtb3puYB/07fnLWjRXQ43kA/wCQPzkqLWHR3s2rt/0lwf3lrn0g9qoCQ2Hx0p2IeVtgqlz0ktvwoyx3cBRWmntM3ibaW9wszIheVkgULGnRzto848QOoE11/BrpOOSBk3csrbUpzlpMnc7E7yejy66n9A6BS0gESgHO9zgc9z6zEdXRjoGBXz3S9o+ib8SwpzDzgBgBoz68Z7R0fZoPpt/o9J0KSKGB8wesHoPbVXuL240bzSOWhJAjZ2I2fosQDj/Td1VabK8WaNZEOVcBgew/nW1zbLIhRwGVhgg1UQq6RvSARbRYO8H0jiOvctbC9vv93h/tz/lqI5a5sZVtkZDG5PJPMGwPoZXpz+PbUvyWkD+sth3JIfxNQbelX39BD/bN/lpy97/QQf2rf5KwLK9PG4iHdAT+LVsNGXfTdjwtk/NjQR2ldD3NxhuSgjkT1JEmcOvZnY3jsNduh9OOJPRroBJgMowPMlX5yndv6xXt/JNx03j+EUQ/KuS/1TadRt3UjFTtISsfNfG5hhQffQWOlQmremHk24ZwFuIcBx0Ovsyr2GpuqFKUoFKUoFKUoFKUoFKUoI3WLSwtbaSXpAwo63O5R5mq3ZaC0fHEvpTwPMRtSM8w3ud7btrHE44dFdes0sct5bwTMgiQNcSh2UKcc2NTncecc4r1GktFw+qbUHqRYyf2ATUHGZdDqCB6NnBGUUMwz0gqCQarFhdrb3AfAkjBIOU9aMn1gGGQdwPeKvSa2W36tZX/AOHbTH+6Kg9a3N0odLa4Uxg7TPGFGxxOcttbjv4dJqVYnIdYEIBitLhgRkFYFUEdBG2V3V6/y1OfVspftyQL/fNV3VPWGfZ9HjjSQqCVLy7GEyOb6pzgnyPZVjDXzdFsn2pnPuC/jVQF/eNwtY1+vc/5ENcOr23dXMlzMFHJFreIISy5B+NkBYAnJwucD1TTTr3cFvJK1xGNhSQsdvjLHcq5d24kgVM6D0d6PbRRdKIAe1jvY+LEnxqjuqI1n0GLu3ZODjnRtu3MOjuPA99S9KD558HumjDI1rKcZYlNrGVk9pPHBPeD119Dr558IWguSkF3EMZYbZUb1cerJ44x3gddWzVfTovLdX4OObIOph09x4jvqRXRpvRK3MLRtuPFT81hwP8A50Gq/ofTN5JtRKsO3DhHMjOGPQGwvHhxq31VtZAbS4jvEGV+TmA6VPA9+79laI7eRv24yW6dySN+OKyNG3h43aj6sC/ma1TWCZ98dnKQeBdkTx3msi6vm4Qwx/XlZv3RQbDQcx9e8mP1VjX+6a2/RsH1p7lu+Yj90CtRaXretPEn1Ii3vc1kaDlPr3cx+oI0/AGgi9N6D9EC3Vvts8J2nDOzcpD7a7+obx3GrPaXSyxrIhyrqGB7CM1G/otEfXaWT680h/AgVx6rtyEs9mScRtysWePIyHOO3ZbI8aCyUpSqFKUoFKUoFKUoFKUoKdaNbSXl3LcmHCukKcqU3cmnOID9re6pNdabGPcksfdEpb3Rg1Gaq2lsYGnnWHbkmmbbkCZxyjADLdG6pU61WUfNWaM9kXP90YNQP0rU/JwXUn1bd1HnJs0Ol7l9y2TYP9LNEg8QpY+6n6Uhvkra6k6iISg85SorK6Su39W0VO2WdR5iNWoKLfWs1jcK2yI2ztoFYsoGSNjOBkY3HcONXSwS5uY1kF2qqwz8XbqCOsZkZt4ORw6K5NO6DurmP4wwZTLKsayFicertMen6vQKr+qdwWk5B5pYkbJURsFzJ0gnGRkDoI3jtqcVPad0Swa2Rp5peUuYwVcoFKpmRuaij5lW6qpc6JSK/s9lpGJM5Jkldzui3esTj1jVrrSFKUoPG8tFmjaNxlXBU9x/Ovl+h7x9F6QeOU8zmq+7cUJOxKO7/MK+rVVNftXPSIeWjHxsIJH0o+LJ+Y8eupVWpWyMjeDXNpOxE8LxtwdSO49B8Dg+FVf4O9YuWi5BzzoxzM8SnV3qd3cRVyqoq+rOsEaWwS4kVHhYxEMwBwvA+WB4V2nW6AnEe3Kf6uJ2/LFR0dqkelXVkUiePbXKg4deOM9eGNWoAAdQHlUEN/Lc7/J2knfI6J7t5rIF8/8AQRD7bn8hXVdaft4vXlQHqDAnyGTXL+km38jBNL27Gwv3nxQbfyLM3yl3IeyNUjHuBPvqKv8AR4s7q1mVnIdzBIXcsTtjmbzwwwqU5S9k4LDCPpFpG8lwvvqJ1q0RL6JJJJcPI0ezIo2UVAVYHOAMkgZwc0Vb6V52822isODKG8xmvSqhSlKBSlKBSlKBWsh3HuNbVhhkGgp+pmgLZrKKWSGJnYMWZ1B9th7W4cBUzJrDZwbuWhX6KFSfBU3+6oLU7Vi2ltEeWMSMGkU7bOygrIw3KTsjh1VYXubSzG9oIOz4tD5Deag5/wBK1b5KC5l6isLKvnLsis/yheP6lqkfbNOP3Yg341ga3wv8is0//Chcr95gF99ZGkruT5O1EfbPMo/ZjDH3igz6FeP61xFH2RQ5P3pGP7tUzWzQDW0gcMzB8nbOARJnJ9UADrHjVzFjeP69ykfZDCCfvSk/u143uqKyxsHlmkbB2TJKSqtjcdlcL7umlWIHQ8sDXFi8SqrsZ0lGSW2uR4nJJwcZHfV+r45o6fkLyHaIBSdQ3DI3lG39ztX2OkKUpSqhSlcOmdMR2kLSynCr0dLHoVes0HzjWqwfRl6s8IwjttjHAH20PZv8j2V9I0NpIXMCSrjDqDgHOD0jwOaqcerMukQ9xdExsyEW8WTiNeIZx0k7t3UevGIvUPTLWly1rLzVdiAD7Ew3bPc2Md4HXUVYtdoir20qsUIl5MuMZUPuzv6t9d66pxtvmklmP05Ds+S4rw1+jzZM3zGRh97H516x6Su5gDFAsQIztTPnxCpvoJO00TDF8nEi9yjPnxrN5pSKH5SRU72GfLjUcNAyyfL3MjfRiAjXu3bzXXZ6Agh3pEoPziNpvNsmqjm/SPb+Qhlm+ls7CfefH4Vxaat7qa2l5QxRJybkqoLsRsnmljgDvAqVvNPwRHZLgt8xMu2erC5NRWmdJzyW8xWDk4+TfLTNhtnZOdlFyQcdZqCV1dk2rOA9cMf7gqRqO1cTZs7cdUMf7gqRqhSlKBSlKBSlKBSlKClau6uxym4SVpSI7mVRGJZFTBIcHZUjjtGrBDoe0tRkRwxfSIQHxZt/vqEk0WW0nNHy0sSyxJMBEwXaKnk2ycE9XDFS8OqVqh2jEHb50xaQ9+ZCag1bXC2ziN2mPVAjye9AR76fyvcyfJWhUfOnkRP2U22refWa0h5nKoW6Ei57d2zGCa0GnZpPkLSQj50xWJfI5c/doM+g3knr3CRDqgiyfvSk/u1UdIW5u7n0e3kkkCb5Z5ZGZUHThRhOsAYGd/ADNdemtM3kkotEaLlZAQyxBsRjpLu2/cOOAOPSTipjRuoltAmHBkPrMZHbZLY3tsZ2R5HdRVC1w1YggEZtphIwyJcuGfr2sDcoO8Y3dHbV91E0/wCk24VjmSMBT1lfZb3YPaO2vS60jZcm1uuy4ZSpjt02zg9kYIB7TiqDomeTR1yCwYYPOVhgtE3WOvGD3inB9fpWkMwdQynKsAQR0gjINeOktIpbxNLK2yijJP5DrPZVRppXSsdrE0srbKr5k9AHWTVc0RoqS+mF3dghAc20B4KOiRx0seIHj1AY0Xo6TSMouroFYVObaA+6WQdOeIH5Yq4VAr5/8JOgcf7Um7gJcdHzZPwH3a+gV5XVssqMjgMrAqwPSCMEVRSRrB6boeUt8oihXHSTtDZf7QGe/NT1vrJBFDEGcF+TTmJlmzsjdha+daVsJLGWaLJ2WQj68frKe/IHiDX0/Q1lFBAjKqJzFLMABnmjJLVFcw0ndTfIwCNfn3BwfuLvrYavtJ/7md5PoL8XH5LvPnWZdaIySsCvcN1RDKjvc80VqLa7n+Udbdfmxc5+4udw8BRHSTbWa/q4R4An82PnUBrZp1pbSRYonCOBHyjjYztsAAinnNnwqWNpaWfPcjbPtyEvIx7M5JPcKjL+/a8u7aERukat6Q22MFljB2Ts8QNojjxoq02sOwiqPZUL5DH5V60pVQpSlApSlApSlApSlBV9dIWRoLhHMZSTkndQpKxy4UnDAjcceddY1PhbfO0twf66Viv3FwnuqT0po9biF4m4OpXuzwPgcHwqsav6Na7iIubidmiYwvEriNQU3DOwAzZGDknpqCblvbSyGyWhg+iNlSfsrvPlUPpnXkBdi3jkaWTCx7UZXaLcCobBPfjFdWk2tNFwmRYo1b2dw22btY84jtzUDqtdFna5MUtzcSZxsrsxxKfZ25MLkjjjO7cOnJXfq9qldQhmaaON5Dl3ROUkP0Q0nNAH1TvqZ/ReH1p2efG/M8hZR9ncg8q15K9m4tFbL1IDLJ95sIPI0bVqAc+4Zp8b83Em0o+zujHlRGV1hto+ZAOUI9i2j2gPFOYPEioDW7R81ynLG3EQiU52pAZGXOfVQEADefWzx3VOprLAOZbI05G7FumUH290Y860up7po2aQw2kQBLE/Gvjt4IP2qCD1L1qSKF453CrGC6En2faQdoJ3Dt7K6tHWT6UlW5uFK2yHNvCfb6pZR1dQ6e7jR7iEKyuqMYmO3Fyqj4xFbcSBuKnHka+vaJ0itxCkicGHDqI3FT3HIqRa7KUpWkKUpQU74SrZTBG2PjNvYXHEhhkjt4CojUkxXTclOWcoAYlZzyeyOIC8Mjj3HsqZ1pmd722jiTlGi2pyu0AM8FLHoAOD41S9a9HS2MqMUXExZhye1sByctF1jcfInqrKvpc2nYIPioxtuOEUC7RHfs7l8a02Lu49Yi1Q9C4eUjtPqr4Zri0Vp2LklWztyzlQWRF2VQ43iRzuyPE1m/BwDfThFPCCDaG19Ekc9/DAqjYTWtqx5NTPOMliPjJB1l3bcg8R3VnVINO0t44wZsJGM52Yk3bj2tk+AqLlna5f0G3h9HiIDTHcHEWeDAeqzcMHJ39FXWCEIoVRhVAUAcAAMAURvSlKoUpSgUpSgUpSgUpSgVTdabQ284nWSSKGUbNwYiobaVSUbJBxngSN9W+WUIpZiAAMkngAOmqUlsdMTFn2ls4yVQcDK/AnuH+nXUo8dVtBq59MuebGCWhWZyeP66RnO89We/qqwNrfEx2bdJLlhu+JTmA9sjYQedQugtFQrM8N6okmi50bzOWRofZZFc7K4GARjdU0+tcIOxbq1ww3bNum0o733Io8aKzsX03ExWq/R+Nk8zhB5GsPq5bRjlLljMR7dzJtKO5ThB5VgLfT8THaL1L8bL5nCKfBq0l0LaW/xty/KMP1lzJtH7IbmjwFEeq6zI3NtInuMbgUXYiH/MfC47s1ApbTaXklS4YQwQSGNkiOS8g3nJYcADxx08Km/wBI3lGLS3Zx0SSfFRd42htMO5ahbjVmRmlle55JpCDIIQUjOB7WW2j35HTRW2sWibOOIxo2bjcVG08srEeyQMkDHcBuqK1U1lFm7JLnknIyfmNw2sdR3A9wr10VpSa3PJ2ixTrwZo4tle9n3Bj9omorTMMpdpJYhFtsdynK56cHJ3neag+swXCyKGRgysMgqQQR1givSvk9rrKlmsfo7NE5IEscpzbk8OUyTtKTjO7P8bbo74Rbd8CYiFjjftB4yT8116O8CrqLXWGbAya84LtJBlGVh1qwP4VXtetNcjBySZMk3MAAyQvtHA39nnVETobSks11cTwwmRnIjRmOzGka9Z6ScDcOqvfWHRoaJvTLomVgeSjjGFV8HZKoMs/Vk9ZrK3MkNuiFhYwKuyC2GuH6yFG5STk9J31EzacSA/EKY3bdyj/G3T56gdyZ7T4VFROqulpbV3t2leNWbntyRZkcD1VB9ptw4Ho3VNm8kaXkrKPEz+tLKduYL0vId4iH0ePYK8bPUye8k5SUNAp4lyXlbtweB7cADqq+6I0LFax7ES4HEk72Y9bHpNB56C0GtpGVBLOx25JD60jnix/IVJUpVQpSlApSlApSlApSlApSobXAyegz8j6+xux1ZG1+zmghdJXDaUnNtCSttGRy8g9o/wBGp6z7uPVVutrZYkVEUKqgKoHAAcBUNqlJAtrEkJAOwCyk8/bIyxYHfknO/wAt1TLSVBE606tJexgHAkTnRsQCAfmsDxU43iuCy1rCKIfR5PSFyphiQbO7HPB3KqHI356emrC01RGmdFCfDqxjmT1JF4jsPWvZ/wCENGW9n9Z0tE6o8SS47WbmL4A1zSwWVkweUh5TwaZjLMx+iDk+QFRrX08kvI3UxtxgY5JQvKdZEpzjuAHHwr3iurS1YrAnKzdIiBklP13OceJorubS1zP8jFySn9ZcZz3rEu/zIqOv7GGIh7yYzEn1ZCAufoRLuPka6DHdTb3dbVOpMPLjtc81fAGuK2ubeNyLWJrmXgzg7W/6cz7h3DyojtW+nlAFvEIU6HmGN30Il3+eKjtI20IyskslzOQQoXnFT1rGnNQd/nWbwso/22cRIeEUJIz9Et67eAFaLfMiEQRJaQ9MkoG0e0J19rGiq6g5OQpIWRSdmXAUkL08QRu6+rOK77nV2GVPioQkYHy87Om7rUZDN3nArm0ioccohlkHtSyYAdjuGwDg47hivGK93YfnFPVaZiyIo4bMfAsOsnqqDSXQgQCSCSXZTjIx2Iz17HtN4Z7682vpkYSmR0YDZQsx29k9OOO/wHfXZDoq4vGDFmEedzy8TjhsqOjqAAHbVo0TqzHBzipkfjtvvbvA4D8e2gplzDM7LI6TkEb3wzuR14yMdg4d9WjVvWPRlsQAskcnS88TbfbvAOB3VZFRW6j+NayaORxhlBHUQCPI1cEnZ6ft5vk5o27A4z5HfXeDVNm1Nt2JPJhSelMqf2TXP+iLxkGC5njx0be0viN1EXulUhjpOIcyWKXHDlFI88D86ltDayu8ghuIxHIc42WBBwM9uNwPTQWGlYBrNUKUpQKUpQKUpQK1fhW1KCuXWqMT85AYyd/MOBnuOV91cbaNvIPk5eUUdD7vx2h+HhVsC4PYayVqYKf+kkkfy8LL9JeHmMj3iuy31ggk4OB9bcPP1ffVge3B6Ki7zVeGQ5KAHrHNbzXBoNLm0SZMMA6nx8QRwPbUOmiJrUH0YqyEk8m4AOesEYz5jxrabVRojmGZlPU2/wB6kHzzXk9zexesokHWuGPu2W9xoqNaRWJ9PaVmG8RFdiLuCg8895Ir0Ol5JExGUtIQPomXHYo5qe817prBGx2ZFKnpB/g2G9xr2hsbWQ+qhPQq5RvIYNQQcEo3vAm/2rm5JJ+yDzj3AAVyS3ak7RPKMP1twMKD/VQ/mcd9W06rQcWjwOrbk9+Wr0i0REh2ookUjp2Rk+J3mqKdHYzXB2gGf+sl3DH0cjCjsVSe2rDorVdUwz4kYbxkcxfqqeJ+kfdU4oHEnJ7ePcBW4Qn6I9/+lMRqMKes+/8A0rcIT63kPzrYKF3Ab+oca2EBPHyH51R5MAfVG/rG7FeiyEet5/xrc7twGT1dXfWRb/O3/gKDYVsWAGScAbyTwA66jb3S8dspMjc32R0nsAqEWG40kQWzDb8Qo4v2n+J3dQqDrvdZXmcxWQ2j7Up9Ve7+PkDUpoDVwQHlGJeU+s7cd/EDqHvru0ZolIECooAHV+Pae2pBVqjYVtWAKzQKUpQKUpQKUpQKUpQYIoDWawaATXmxJremKDxMP/nTWrQDp3e8mujHhQDqoI660Wkg56qR1MAfxqHuNS42HM2o+nCnd91sj3VZ2Wt9mgozaEuovk5A4HANlfcdpfcKw2n7iL5aEgfOCnHmm0v4VdpIAeNeEkOOIB7f44qCs2WscDHOSM8cgHHblM/lUvbzCUZRgR1ggn3cK2vNWoZd7IpPXjB8CN/vqFn1MGcxSupHDPPHgThv2qKnxGFFZCFuwe8/wqtej38ByCJgPpZPlJv8mrQ62Xi7jZMT2K+PcSPfTUWzYCjqqs6Z1qw3JW68rId2F3gd/X+HXXERpC9Oyyi3jPrH2iOoDJPhuFWXQurkdsuIxlj6zneT3n8uFBC6J1TJYS3R5WQ7wvFR+R/AVa7eLZ3HvH8K6Eix/GsFc+FUbBa2AoprNApSlApSlApSlApSlApSlArFZpQYpSlApSlANZrFZFApSlB5mPy6qOgx1dVelYxQabOeNYaIdVehoBQeSw+FevCmaAUGMZ41kmlKABWaxWaBSlKBSlKBSlKBSlKBSlKBSlKBWKzSgVilZoMUFZpQKUpQKUpQYpWaUCsVmlArFZpQYrN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hQQEBUUEhQWFBUVFRUUFhgVFBQaGBgVGBQYGBcUFxwXHiYeHBojGRQVHzAgLycpLCwsFR4xNTAqNSYrLCkBCQoKDgwOFA8PFCkcHBwpKSkpKSkpKSkpKSkpKSkpKSkpLCkpKSkpKSksKSwpKSkpKSksKSwsKSwpKSkpKSkpLP/AABEIAOAA4QMBIgACEQEDEQH/xAAbAAEAAgMBAQAAAAAAAAAAAAAABQYBAgQDB//EAE4QAAIBAwAFCAQKBQkHBQAAAAECAwAEEQUGEiExEyJBUWFxgZEUMkKhByMzUmJygpKxwRZDorLRFURTY5PCw9LhJFRzg4TT8Bc0ZHTx/8QAFgEBAQEAAAAAAAAAAAAAAAAAAAEC/8QAFxEBAQEBAAAAAAAAAAAAAAAAAAERMf/aAAwDAQACEQMRAD8A+40pSgUpSgUpSgUpSgUpSgUpSgUpSgUpSgUpSgUpSgUpSgUpSgUpSgUpSgUpSgUpSgUpSgUpSgUrxvLxIULyMFVRkk1R7vXL0pygla2hG7aEcjSv9XZUhR2/jQWvSesdvbfKyAH5o3t5Cq7N8JsRJEaZ7XkRP3iKi7KO2hJMd7OCeJ9F2mPi0RNdnp6f7/P42Sn/AAqisN8JD9EcX9vEf71e0Pwik+tGvhIh/Bq8TdIf55Ie/R6H/CrUyRH+dE9+jU/7dQdn/qLvwIlY9QmAPkVrU/CcoOGgYH66/mBXJmL/AHhfHRg/JajbjR0cj7EEhuJTwiW2KBfpMXbCLQWFPhOg6Y5B4xn+9Xuvwk2x4iQfZU/g1VVNXIYXZb0yxnimwqFSOnB2Tny7677WGziGI7m4Qf8A11/7VBYF+EK1PS/3DXtDr1aMccoR3o/5Cq8ZLY/zuT7VnGf8KtSlsf50v2rGP/IKovNrpOKX5ORW7iM+XGuqvm8that/OolPQVtCjDuKEV2Qade1A2LuK5UcUkDo+PoMc7+w00XylRWhNZYbscxsOBlkJG0O3dxHbUrVQpSlApSlApSlApSlApSlApSlAryurlYkZ3IVVBJJ6AK9aqemIjpG4a2DFbeHBmZcZaU+rGM7t3E//lBXNIawPd3KMVTkww5OOba5Pf6skmzvPRu4DNXEDSP/AMMf25/hVa1q1fWECRZWlJOH5R1LcAFO4Ddux5VvoFreSLNxcyo6nBDXkiAjiCo2h0bsdlZirII9IfPtR3Rzn+/WRb3/APTWw7oJT/iVEMuix61ztd95OfwetB/JR4c/u9Jf8M1UTRtb3puYB/07fnLWjRXQ43kA/wCQPzkqLWHR3s2rt/0lwf3lrn0g9qoCQ2Hx0p2IeVtgqlz0ktvwoyx3cBRWmntM3ibaW9wszIheVkgULGnRzto848QOoE11/BrpOOSBk3csrbUpzlpMnc7E7yejy66n9A6BS0gESgHO9zgc9z6zEdXRjoGBXz3S9o+ib8SwpzDzgBgBoz68Z7R0fZoPpt/o9J0KSKGB8wesHoPbVXuL240bzSOWhJAjZ2I2fosQDj/Td1VabK8WaNZEOVcBgew/nW1zbLIhRwGVhgg1UQq6RvSARbRYO8H0jiOvctbC9vv93h/tz/lqI5a5sZVtkZDG5PJPMGwPoZXpz+PbUvyWkD+sth3JIfxNQbelX39BD/bN/lpy97/QQf2rf5KwLK9PG4iHdAT+LVsNGXfTdjwtk/NjQR2ldD3NxhuSgjkT1JEmcOvZnY3jsNduh9OOJPRroBJgMowPMlX5yndv6xXt/JNx03j+EUQ/KuS/1TadRt3UjFTtISsfNfG5hhQffQWOlQmremHk24ZwFuIcBx0Ovsyr2GpuqFKUoFKUoFKUoFKUoFKUoI3WLSwtbaSXpAwo63O5R5mq3ZaC0fHEvpTwPMRtSM8w3ud7btrHE44dFdes0sct5bwTMgiQNcSh2UKcc2NTncecc4r1GktFw+qbUHqRYyf2ATUHGZdDqCB6NnBGUUMwz0gqCQarFhdrb3AfAkjBIOU9aMn1gGGQdwPeKvSa2W36tZX/AOHbTH+6Kg9a3N0odLa4Uxg7TPGFGxxOcttbjv4dJqVYnIdYEIBitLhgRkFYFUEdBG2V3V6/y1OfVspftyQL/fNV3VPWGfZ9HjjSQqCVLy7GEyOb6pzgnyPZVjDXzdFsn2pnPuC/jVQF/eNwtY1+vc/5ENcOr23dXMlzMFHJFreIISy5B+NkBYAnJwucD1TTTr3cFvJK1xGNhSQsdvjLHcq5d24kgVM6D0d6PbRRdKIAe1jvY+LEnxqjuqI1n0GLu3ZODjnRtu3MOjuPA99S9KD558HumjDI1rKcZYlNrGVk9pPHBPeD119Dr558IWguSkF3EMZYbZUb1cerJ44x3gddWzVfTovLdX4OObIOph09x4jvqRXRpvRK3MLRtuPFT81hwP8A50Gq/ofTN5JtRKsO3DhHMjOGPQGwvHhxq31VtZAbS4jvEGV+TmA6VPA9+79laI7eRv24yW6dySN+OKyNG3h43aj6sC/ma1TWCZ98dnKQeBdkTx3msi6vm4Qwx/XlZv3RQbDQcx9e8mP1VjX+6a2/RsH1p7lu+Yj90CtRaXretPEn1Ii3vc1kaDlPr3cx+oI0/AGgi9N6D9EC3Vvts8J2nDOzcpD7a7+obx3GrPaXSyxrIhyrqGB7CM1G/otEfXaWT680h/AgVx6rtyEs9mScRtysWePIyHOO3ZbI8aCyUpSqFKUoFKUoFKUoFKUoKdaNbSXl3LcmHCukKcqU3cmnOID9re6pNdabGPcksfdEpb3Rg1Gaq2lsYGnnWHbkmmbbkCZxyjADLdG6pU61WUfNWaM9kXP90YNQP0rU/JwXUn1bd1HnJs0Ol7l9y2TYP9LNEg8QpY+6n6Uhvkra6k6iISg85SorK6Su39W0VO2WdR5iNWoKLfWs1jcK2yI2ztoFYsoGSNjOBkY3HcONXSwS5uY1kF2qqwz8XbqCOsZkZt4ORw6K5NO6DurmP4wwZTLKsayFicertMen6vQKr+qdwWk5B5pYkbJURsFzJ0gnGRkDoI3jtqcVPad0Swa2Rp5peUuYwVcoFKpmRuaij5lW6qpc6JSK/s9lpGJM5Jkldzui3esTj1jVrrSFKUoPG8tFmjaNxlXBU9x/Ovl+h7x9F6QeOU8zmq+7cUJOxKO7/MK+rVVNftXPSIeWjHxsIJH0o+LJ+Y8eupVWpWyMjeDXNpOxE8LxtwdSO49B8Dg+FVf4O9YuWi5BzzoxzM8SnV3qd3cRVyqoq+rOsEaWwS4kVHhYxEMwBwvA+WB4V2nW6AnEe3Kf6uJ2/LFR0dqkelXVkUiePbXKg4deOM9eGNWoAAdQHlUEN/Lc7/J2knfI6J7t5rIF8/8AQRD7bn8hXVdaft4vXlQHqDAnyGTXL+km38jBNL27Gwv3nxQbfyLM3yl3IeyNUjHuBPvqKv8AR4s7q1mVnIdzBIXcsTtjmbzwwwqU5S9k4LDCPpFpG8lwvvqJ1q0RL6JJJJcPI0ezIo2UVAVYHOAMkgZwc0Vb6V52822isODKG8xmvSqhSlKBSlKBSlKBWsh3HuNbVhhkGgp+pmgLZrKKWSGJnYMWZ1B9th7W4cBUzJrDZwbuWhX6KFSfBU3+6oLU7Vi2ltEeWMSMGkU7bOygrIw3KTsjh1VYXubSzG9oIOz4tD5Deag5/wBK1b5KC5l6isLKvnLsis/yheP6lqkfbNOP3Yg341ga3wv8is0//Chcr95gF99ZGkruT5O1EfbPMo/ZjDH3igz6FeP61xFH2RQ5P3pGP7tUzWzQDW0gcMzB8nbOARJnJ9UADrHjVzFjeP69ykfZDCCfvSk/u143uqKyxsHlmkbB2TJKSqtjcdlcL7umlWIHQ8sDXFi8SqrsZ0lGSW2uR4nJJwcZHfV+r45o6fkLyHaIBSdQ3DI3lG39ztX2OkKUpSqhSlcOmdMR2kLSynCr0dLHoVes0HzjWqwfRl6s8IwjttjHAH20PZv8j2V9I0NpIXMCSrjDqDgHOD0jwOaqcerMukQ9xdExsyEW8WTiNeIZx0k7t3UevGIvUPTLWly1rLzVdiAD7Ew3bPc2Md4HXUVYtdoir20qsUIl5MuMZUPuzv6t9d66pxtvmklmP05Ds+S4rw1+jzZM3zGRh97H516x6Su5gDFAsQIztTPnxCpvoJO00TDF8nEi9yjPnxrN5pSKH5SRU72GfLjUcNAyyfL3MjfRiAjXu3bzXXZ6Agh3pEoPziNpvNsmqjm/SPb+Qhlm+ls7CfefH4Vxaat7qa2l5QxRJybkqoLsRsnmljgDvAqVvNPwRHZLgt8xMu2erC5NRWmdJzyW8xWDk4+TfLTNhtnZOdlFyQcdZqCV1dk2rOA9cMf7gqRqO1cTZs7cdUMf7gqRqhSlKBSlKBSlKBSlKClau6uxym4SVpSI7mVRGJZFTBIcHZUjjtGrBDoe0tRkRwxfSIQHxZt/vqEk0WW0nNHy0sSyxJMBEwXaKnk2ycE9XDFS8OqVqh2jEHb50xaQ9+ZCag1bXC2ziN2mPVAjye9AR76fyvcyfJWhUfOnkRP2U22refWa0h5nKoW6Ei57d2zGCa0GnZpPkLSQj50xWJfI5c/doM+g3knr3CRDqgiyfvSk/u1UdIW5u7n0e3kkkCb5Z5ZGZUHThRhOsAYGd/ADNdemtM3kkotEaLlZAQyxBsRjpLu2/cOOAOPSTipjRuoltAmHBkPrMZHbZLY3tsZ2R5HdRVC1w1YggEZtphIwyJcuGfr2sDcoO8Y3dHbV91E0/wCk24VjmSMBT1lfZb3YPaO2vS60jZcm1uuy4ZSpjt02zg9kYIB7TiqDomeTR1yCwYYPOVhgtE3WOvGD3inB9fpWkMwdQynKsAQR0gjINeOktIpbxNLK2yijJP5DrPZVRppXSsdrE0srbKr5k9AHWTVc0RoqS+mF3dghAc20B4KOiRx0seIHj1AY0Xo6TSMouroFYVObaA+6WQdOeIH5Yq4VAr5/8JOgcf7Um7gJcdHzZPwH3a+gV5XVssqMjgMrAqwPSCMEVRSRrB6boeUt8oihXHSTtDZf7QGe/NT1vrJBFDEGcF+TTmJlmzsjdha+daVsJLGWaLJ2WQj68frKe/IHiDX0/Q1lFBAjKqJzFLMABnmjJLVFcw0ndTfIwCNfn3BwfuLvrYavtJ/7md5PoL8XH5LvPnWZdaIySsCvcN1RDKjvc80VqLa7n+Udbdfmxc5+4udw8BRHSTbWa/q4R4An82PnUBrZp1pbSRYonCOBHyjjYztsAAinnNnwqWNpaWfPcjbPtyEvIx7M5JPcKjL+/a8u7aERukat6Q22MFljB2Ts8QNojjxoq02sOwiqPZUL5DH5V60pVQpSlApSlApSlApSlBV9dIWRoLhHMZSTkndQpKxy4UnDAjcceddY1PhbfO0twf66Viv3FwnuqT0po9biF4m4OpXuzwPgcHwqsav6Na7iIubidmiYwvEriNQU3DOwAzZGDknpqCblvbSyGyWhg+iNlSfsrvPlUPpnXkBdi3jkaWTCx7UZXaLcCobBPfjFdWk2tNFwmRYo1b2dw22btY84jtzUDqtdFna5MUtzcSZxsrsxxKfZ25MLkjjjO7cOnJXfq9qldQhmaaON5Dl3ROUkP0Q0nNAH1TvqZ/ReH1p2efG/M8hZR9ncg8q15K9m4tFbL1IDLJ95sIPI0bVqAc+4Zp8b83Em0o+zujHlRGV1hto+ZAOUI9i2j2gPFOYPEioDW7R81ynLG3EQiU52pAZGXOfVQEADefWzx3VOprLAOZbI05G7FumUH290Y860up7po2aQw2kQBLE/Gvjt4IP2qCD1L1qSKF453CrGC6En2faQdoJ3Dt7K6tHWT6UlW5uFK2yHNvCfb6pZR1dQ6e7jR7iEKyuqMYmO3Fyqj4xFbcSBuKnHka+vaJ0itxCkicGHDqI3FT3HIqRa7KUpWkKUpQU74SrZTBG2PjNvYXHEhhkjt4CojUkxXTclOWcoAYlZzyeyOIC8Mjj3HsqZ1pmd722jiTlGi2pyu0AM8FLHoAOD41S9a9HS2MqMUXExZhye1sByctF1jcfInqrKvpc2nYIPioxtuOEUC7RHfs7l8a02Lu49Yi1Q9C4eUjtPqr4Zri0Vp2LklWztyzlQWRF2VQ43iRzuyPE1m/BwDfThFPCCDaG19Ekc9/DAqjYTWtqx5NTPOMliPjJB1l3bcg8R3VnVINO0t44wZsJGM52Yk3bj2tk+AqLlna5f0G3h9HiIDTHcHEWeDAeqzcMHJ39FXWCEIoVRhVAUAcAAMAURvSlKoUpSgUpSgUpSgUpSgVTdabQ284nWSSKGUbNwYiobaVSUbJBxngSN9W+WUIpZiAAMkngAOmqUlsdMTFn2ls4yVQcDK/AnuH+nXUo8dVtBq59MuebGCWhWZyeP66RnO89We/qqwNrfEx2bdJLlhu+JTmA9sjYQedQugtFQrM8N6okmi50bzOWRofZZFc7K4GARjdU0+tcIOxbq1ww3bNum0o733Io8aKzsX03ExWq/R+Nk8zhB5GsPq5bRjlLljMR7dzJtKO5ThB5VgLfT8THaL1L8bL5nCKfBq0l0LaW/xty/KMP1lzJtH7IbmjwFEeq6zI3NtInuMbgUXYiH/MfC47s1ApbTaXklS4YQwQSGNkiOS8g3nJYcADxx08Km/wBI3lGLS3Zx0SSfFRd42htMO5ahbjVmRmlle55JpCDIIQUjOB7WW2j35HTRW2sWibOOIxo2bjcVG08srEeyQMkDHcBuqK1U1lFm7JLnknIyfmNw2sdR3A9wr10VpSa3PJ2ixTrwZo4tle9n3Bj9omorTMMpdpJYhFtsdynK56cHJ3neag+swXCyKGRgysMgqQQR1givSvk9rrKlmsfo7NE5IEscpzbk8OUyTtKTjO7P8bbo74Rbd8CYiFjjftB4yT8116O8CrqLXWGbAya84LtJBlGVh1qwP4VXtetNcjBySZMk3MAAyQvtHA39nnVETobSks11cTwwmRnIjRmOzGka9Z6ScDcOqvfWHRoaJvTLomVgeSjjGFV8HZKoMs/Vk9ZrK3MkNuiFhYwKuyC2GuH6yFG5STk9J31EzacSA/EKY3bdyj/G3T56gdyZ7T4VFROqulpbV3t2leNWbntyRZkcD1VB9ptw4Ho3VNm8kaXkrKPEz+tLKduYL0vId4iH0ePYK8bPUye8k5SUNAp4lyXlbtweB7cADqq+6I0LFax7ES4HEk72Y9bHpNB56C0GtpGVBLOx25JD60jnix/IVJUpVQpSlApSlApSlApSlApSobXAyegz8j6+xux1ZG1+zmghdJXDaUnNtCSttGRy8g9o/wBGp6z7uPVVutrZYkVEUKqgKoHAAcBUNqlJAtrEkJAOwCyk8/bIyxYHfknO/wAt1TLSVBE606tJexgHAkTnRsQCAfmsDxU43iuCy1rCKIfR5PSFyphiQbO7HPB3KqHI356emrC01RGmdFCfDqxjmT1JF4jsPWvZ/wCENGW9n9Z0tE6o8SS47WbmL4A1zSwWVkweUh5TwaZjLMx+iDk+QFRrX08kvI3UxtxgY5JQvKdZEpzjuAHHwr3iurS1YrAnKzdIiBklP13OceJorubS1zP8jFySn9ZcZz3rEu/zIqOv7GGIh7yYzEn1ZCAufoRLuPka6DHdTb3dbVOpMPLjtc81fAGuK2ubeNyLWJrmXgzg7W/6cz7h3DyojtW+nlAFvEIU6HmGN30Il3+eKjtI20IyskslzOQQoXnFT1rGnNQd/nWbwso/22cRIeEUJIz9Et67eAFaLfMiEQRJaQ9MkoG0e0J19rGiq6g5OQpIWRSdmXAUkL08QRu6+rOK77nV2GVPioQkYHy87Om7rUZDN3nArm0ioccohlkHtSyYAdjuGwDg47hivGK93YfnFPVaZiyIo4bMfAsOsnqqDSXQgQCSCSXZTjIx2Iz17HtN4Z7682vpkYSmR0YDZQsx29k9OOO/wHfXZDoq4vGDFmEedzy8TjhsqOjqAAHbVo0TqzHBzipkfjtvvbvA4D8e2gplzDM7LI6TkEb3wzuR14yMdg4d9WjVvWPRlsQAskcnS88TbfbvAOB3VZFRW6j+NayaORxhlBHUQCPI1cEnZ6ft5vk5o27A4z5HfXeDVNm1Nt2JPJhSelMqf2TXP+iLxkGC5njx0be0viN1EXulUhjpOIcyWKXHDlFI88D86ltDayu8ghuIxHIc42WBBwM9uNwPTQWGlYBrNUKUpQKUpQKUpQK1fhW1KCuXWqMT85AYyd/MOBnuOV91cbaNvIPk5eUUdD7vx2h+HhVsC4PYayVqYKf+kkkfy8LL9JeHmMj3iuy31ggk4OB9bcPP1ffVge3B6Ki7zVeGQ5KAHrHNbzXBoNLm0SZMMA6nx8QRwPbUOmiJrUH0YqyEk8m4AOesEYz5jxrabVRojmGZlPU2/wB6kHzzXk9zexesokHWuGPu2W9xoqNaRWJ9PaVmG8RFdiLuCg8895Ir0Ol5JExGUtIQPomXHYo5qe817prBGx2ZFKnpB/g2G9xr2hsbWQ+qhPQq5RvIYNQQcEo3vAm/2rm5JJ+yDzj3AAVyS3ak7RPKMP1twMKD/VQ/mcd9W06rQcWjwOrbk9+Wr0i0REh2ookUjp2Rk+J3mqKdHYzXB2gGf+sl3DH0cjCjsVSe2rDorVdUwz4kYbxkcxfqqeJ+kfdU4oHEnJ7ePcBW4Qn6I9/+lMRqMKes+/8A0rcIT63kPzrYKF3Ab+oca2EBPHyH51R5MAfVG/rG7FeiyEet5/xrc7twGT1dXfWRb/O3/gKDYVsWAGScAbyTwA66jb3S8dspMjc32R0nsAqEWG40kQWzDb8Qo4v2n+J3dQqDrvdZXmcxWQ2j7Up9Ve7+PkDUpoDVwQHlGJeU+s7cd/EDqHvru0ZolIECooAHV+Pae2pBVqjYVtWAKzQKUpQKUpQKUpQKUpQYIoDWawaATXmxJremKDxMP/nTWrQDp3e8mujHhQDqoI660Wkg56qR1MAfxqHuNS42HM2o+nCnd91sj3VZ2Wt9mgozaEuovk5A4HANlfcdpfcKw2n7iL5aEgfOCnHmm0v4VdpIAeNeEkOOIB7f44qCs2WscDHOSM8cgHHblM/lUvbzCUZRgR1ggn3cK2vNWoZd7IpPXjB8CN/vqFn1MGcxSupHDPPHgThv2qKnxGFFZCFuwe8/wqtej38ByCJgPpZPlJv8mrQ62Xi7jZMT2K+PcSPfTUWzYCjqqs6Z1qw3JW68rId2F3gd/X+HXXERpC9Oyyi3jPrH2iOoDJPhuFWXQurkdsuIxlj6zneT3n8uFBC6J1TJYS3R5WQ7wvFR+R/AVa7eLZ3HvH8K6Eix/GsFc+FUbBa2AoprNApSlApSlApSlApSlApSlArFZpQYpSlApSlANZrFZFApSlB5mPy6qOgx1dVelYxQabOeNYaIdVehoBQeSw+FevCmaAUGMZ41kmlKABWaxWaBSlKBSlKBSlKBSlKBSlKBSlKBWKzSgVilZoMUFZpQKUpQKUpQYpWaUCsVmlArFZpQYrNKUC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10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INFORMATION SECURITY IS BROKEN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92156"/>
                </a:solidFill>
              </a:rPr>
              <a:t>Data Breaches (http://www.riskbasedsecurity.com</a:t>
            </a:r>
            <a:r>
              <a:rPr lang="en-US" dirty="0">
                <a:solidFill>
                  <a:srgbClr val="192156"/>
                </a:solidFill>
              </a:rPr>
              <a:t>)</a:t>
            </a:r>
            <a:endParaRPr lang="en-US" dirty="0" smtClean="0">
              <a:solidFill>
                <a:srgbClr val="192156"/>
              </a:solidFill>
            </a:endParaRPr>
          </a:p>
          <a:p>
            <a:pPr lvl="1"/>
            <a:r>
              <a:rPr lang="en-US" dirty="0">
                <a:solidFill>
                  <a:srgbClr val="192156"/>
                </a:solidFill>
              </a:rPr>
              <a:t>There were 1,837 incidents reported during the first six months of 2016 exposing over 1.1 billion records</a:t>
            </a:r>
            <a:r>
              <a:rPr lang="en-US" dirty="0" smtClean="0">
                <a:solidFill>
                  <a:srgbClr val="192156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192156"/>
                </a:solidFill>
              </a:rPr>
              <a:t>Adobe, Target</a:t>
            </a:r>
            <a:r>
              <a:rPr lang="en-US" dirty="0" smtClean="0">
                <a:solidFill>
                  <a:srgbClr val="192156"/>
                </a:solidFill>
              </a:rPr>
              <a:t>, </a:t>
            </a:r>
            <a:r>
              <a:rPr lang="en-US" dirty="0">
                <a:solidFill>
                  <a:srgbClr val="192156"/>
                </a:solidFill>
              </a:rPr>
              <a:t>JPMorgan Chase, Home Depot, Sony, Anthem, LinkedIn, </a:t>
            </a:r>
            <a:r>
              <a:rPr lang="en-US" dirty="0" smtClean="0">
                <a:solidFill>
                  <a:srgbClr val="192156"/>
                </a:solidFill>
              </a:rPr>
              <a:t>Yahoo, TJ Maxx</a:t>
            </a:r>
            <a:endParaRPr lang="en-US" dirty="0">
              <a:solidFill>
                <a:srgbClr val="192156"/>
              </a:solidFill>
            </a:endParaRPr>
          </a:p>
          <a:p>
            <a:pPr lvl="1"/>
            <a:endParaRPr lang="en-US" dirty="0" smtClean="0">
              <a:solidFill>
                <a:srgbClr val="192156"/>
              </a:solidFill>
            </a:endParaRPr>
          </a:p>
          <a:p>
            <a:endParaRPr lang="en-US" dirty="0" smtClean="0">
              <a:solidFill>
                <a:srgbClr val="192156"/>
              </a:solidFill>
            </a:endParaRPr>
          </a:p>
          <a:p>
            <a:pPr lvl="2"/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INFORMATION SECURITY IS BROKEN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192156"/>
                </a:solidFill>
              </a:rPr>
              <a:t>Sad reality: It's cheaper to get hacked than build strong IT </a:t>
            </a:r>
            <a:r>
              <a:rPr lang="en-US" dirty="0" smtClean="0">
                <a:solidFill>
                  <a:srgbClr val="192156"/>
                </a:solidFill>
              </a:rPr>
              <a:t>defenses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192156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192156"/>
                </a:solidFill>
              </a:rPr>
              <a:t>http</a:t>
            </a:r>
            <a:r>
              <a:rPr lang="en-US" dirty="0">
                <a:solidFill>
                  <a:srgbClr val="192156"/>
                </a:solidFill>
              </a:rPr>
              <a:t>://www.theregister.co.uk/2016/09/23/if_your_company_has_terrible_it_security_that_could_be_a_rational_business_decision</a:t>
            </a:r>
            <a:r>
              <a:rPr lang="en-US" dirty="0" smtClean="0">
                <a:solidFill>
                  <a:srgbClr val="192156"/>
                </a:solidFill>
              </a:rPr>
              <a:t>/</a:t>
            </a:r>
          </a:p>
          <a:p>
            <a:pPr marL="457200" lvl="1" indent="0">
              <a:buNone/>
            </a:pPr>
            <a:endParaRPr lang="en-US" dirty="0">
              <a:solidFill>
                <a:srgbClr val="192156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192156"/>
                </a:solidFill>
              </a:rPr>
              <a:t>“A </a:t>
            </a:r>
            <a:r>
              <a:rPr lang="en-US" dirty="0">
                <a:solidFill>
                  <a:srgbClr val="192156"/>
                </a:solidFill>
              </a:rPr>
              <a:t>study by the RAND Corporation, published in the Journal of Cybersecurity, looked at the frequency and cost of IT security failures in US businesses and found that the cost of a break-in is much lower than </a:t>
            </a:r>
            <a:r>
              <a:rPr lang="en-US" dirty="0" smtClean="0">
                <a:solidFill>
                  <a:srgbClr val="192156"/>
                </a:solidFill>
              </a:rPr>
              <a:t>thought”</a:t>
            </a:r>
          </a:p>
          <a:p>
            <a:endParaRPr lang="en-US" dirty="0" smtClean="0">
              <a:solidFill>
                <a:srgbClr val="192156"/>
              </a:solidFill>
            </a:endParaRPr>
          </a:p>
          <a:p>
            <a:pPr lvl="2"/>
            <a:endParaRPr lang="en-US" dirty="0">
              <a:solidFill>
                <a:srgbClr val="192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COMPANIES RECOVER</a:t>
            </a:r>
            <a:endParaRPr lang="en-US" dirty="0">
              <a:solidFill>
                <a:srgbClr val="19215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72245"/>
            <a:ext cx="38481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960313" cy="292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524000"/>
            <a:ext cx="2762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199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92156"/>
                </a:solidFill>
              </a:rPr>
              <a:t>INFORMATION SECURITY IS BROKEN</a:t>
            </a:r>
            <a:endParaRPr lang="en-US" dirty="0">
              <a:solidFill>
                <a:srgbClr val="19215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2156"/>
                </a:solidFill>
              </a:rPr>
              <a:t>Anti-Virus/IDS/IPS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Patch Management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Password Policies</a:t>
            </a:r>
          </a:p>
          <a:p>
            <a:r>
              <a:rPr lang="en-US" dirty="0" smtClean="0">
                <a:solidFill>
                  <a:srgbClr val="192156"/>
                </a:solidFill>
              </a:rPr>
              <a:t>Privileged Users</a:t>
            </a:r>
          </a:p>
        </p:txBody>
      </p:sp>
    </p:spTree>
    <p:extLst>
      <p:ext uri="{BB962C8B-B14F-4D97-AF65-F5344CB8AC3E}">
        <p14:creationId xmlns:p14="http://schemas.microsoft.com/office/powerpoint/2010/main" val="28747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1267</Words>
  <Application>Microsoft Office PowerPoint</Application>
  <PresentationFormat>On-screen Show (4:3)</PresentationFormat>
  <Paragraphs>266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Britannic Bold</vt:lpstr>
      <vt:lpstr>Calibri</vt:lpstr>
      <vt:lpstr>Wingdings</vt:lpstr>
      <vt:lpstr>Office Theme</vt:lpstr>
      <vt:lpstr>Information  Security  is Broken</vt:lpstr>
      <vt:lpstr>BACKGROUND</vt:lpstr>
      <vt:lpstr>TALK OVERVIEW</vt:lpstr>
      <vt:lpstr>AUDIENCE PARTICIPATION</vt:lpstr>
      <vt:lpstr>INFORMATION SECURITY IS BROKEN</vt:lpstr>
      <vt:lpstr>INFORMATION SECURITY IS BROKEN</vt:lpstr>
      <vt:lpstr>INFORMATION SECURITY IS BROKEN</vt:lpstr>
      <vt:lpstr>COMPANIES RECOVER</vt:lpstr>
      <vt:lpstr>INFORMATION SECURITY IS BROKEN</vt:lpstr>
      <vt:lpstr>Anti-Virus / IDS / IPS</vt:lpstr>
      <vt:lpstr>PATCH MANAGEMENT</vt:lpstr>
      <vt:lpstr>PATCH MANAGEMENT</vt:lpstr>
      <vt:lpstr>PATCH MANAGEMENT</vt:lpstr>
      <vt:lpstr>PASSWORD SELECTION</vt:lpstr>
      <vt:lpstr>PASSWORD POLICIES</vt:lpstr>
      <vt:lpstr>MICROSOFT RECOMMENDATION</vt:lpstr>
      <vt:lpstr>ISACA RECOMMENDATION</vt:lpstr>
      <vt:lpstr>PCI-DSS RECOMMENDATION</vt:lpstr>
      <vt:lpstr>XKCD.COM</vt:lpstr>
      <vt:lpstr>XKCD.COM</vt:lpstr>
      <vt:lpstr>GPU PASSWORD CRACKING</vt:lpstr>
      <vt:lpstr>GPU PASSWORD CRACKING</vt:lpstr>
      <vt:lpstr>PASSWORD MATH</vt:lpstr>
      <vt:lpstr>PASSWORD MATH</vt:lpstr>
      <vt:lpstr>PASSWORD SELECTION</vt:lpstr>
      <vt:lpstr>PASSWORD SELECTION</vt:lpstr>
      <vt:lpstr>PASSWORD SELECTION</vt:lpstr>
      <vt:lpstr>PRIVILEGED USERS</vt:lpstr>
      <vt:lpstr>PRIVILEGED USERS</vt:lpstr>
      <vt:lpstr>SOLUTIONS</vt:lpstr>
      <vt:lpstr>SOLUTIONS</vt:lpstr>
      <vt:lpstr>SOLUTIONS</vt:lpstr>
      <vt:lpstr>SOLUTIONS</vt:lpstr>
      <vt:lpstr>SOLUTIONS</vt:lpstr>
      <vt:lpstr>SOLUTIONS</vt:lpstr>
      <vt:lpstr>SOLUTIONS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 Security  is Broken</dc:title>
  <dc:creator>edge</dc:creator>
  <cp:lastModifiedBy>us315622</cp:lastModifiedBy>
  <cp:revision>61</cp:revision>
  <dcterms:created xsi:type="dcterms:W3CDTF">2014-03-20T02:47:18Z</dcterms:created>
  <dcterms:modified xsi:type="dcterms:W3CDTF">2018-05-23T02:48:02Z</dcterms:modified>
</cp:coreProperties>
</file>