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56"/>
  </p:notesMasterIdLst>
  <p:sldIdLst>
    <p:sldId id="256" r:id="rId2"/>
    <p:sldId id="257" r:id="rId3"/>
    <p:sldId id="258" r:id="rId4"/>
    <p:sldId id="259" r:id="rId5"/>
    <p:sldId id="306" r:id="rId6"/>
    <p:sldId id="307" r:id="rId7"/>
    <p:sldId id="260" r:id="rId8"/>
    <p:sldId id="261" r:id="rId9"/>
    <p:sldId id="265" r:id="rId10"/>
    <p:sldId id="262" r:id="rId11"/>
    <p:sldId id="263" r:id="rId12"/>
    <p:sldId id="266" r:id="rId13"/>
    <p:sldId id="264" r:id="rId14"/>
    <p:sldId id="267" r:id="rId15"/>
    <p:sldId id="268" r:id="rId16"/>
    <p:sldId id="269" r:id="rId17"/>
    <p:sldId id="270" r:id="rId18"/>
    <p:sldId id="271" r:id="rId19"/>
    <p:sldId id="275" r:id="rId20"/>
    <p:sldId id="286" r:id="rId21"/>
    <p:sldId id="273" r:id="rId22"/>
    <p:sldId id="274" r:id="rId23"/>
    <p:sldId id="276" r:id="rId24"/>
    <p:sldId id="277" r:id="rId25"/>
    <p:sldId id="278" r:id="rId26"/>
    <p:sldId id="279" r:id="rId27"/>
    <p:sldId id="280" r:id="rId28"/>
    <p:sldId id="281" r:id="rId29"/>
    <p:sldId id="282" r:id="rId30"/>
    <p:sldId id="283" r:id="rId31"/>
    <p:sldId id="287" r:id="rId32"/>
    <p:sldId id="290" r:id="rId33"/>
    <p:sldId id="291" r:id="rId34"/>
    <p:sldId id="289" r:id="rId35"/>
    <p:sldId id="292" r:id="rId36"/>
    <p:sldId id="293" r:id="rId37"/>
    <p:sldId id="294" r:id="rId38"/>
    <p:sldId id="295" r:id="rId39"/>
    <p:sldId id="296" r:id="rId40"/>
    <p:sldId id="297" r:id="rId41"/>
    <p:sldId id="298" r:id="rId42"/>
    <p:sldId id="299" r:id="rId43"/>
    <p:sldId id="300" r:id="rId44"/>
    <p:sldId id="301" r:id="rId45"/>
    <p:sldId id="303" r:id="rId46"/>
    <p:sldId id="302" r:id="rId47"/>
    <p:sldId id="284" r:id="rId48"/>
    <p:sldId id="285" r:id="rId49"/>
    <p:sldId id="304" r:id="rId50"/>
    <p:sldId id="305" r:id="rId51"/>
    <p:sldId id="309" r:id="rId52"/>
    <p:sldId id="308" r:id="rId53"/>
    <p:sldId id="310" r:id="rId54"/>
    <p:sldId id="311"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484" autoAdjust="0"/>
    <p:restoredTop sz="94673" autoAdjust="0"/>
  </p:normalViewPr>
  <p:slideViewPr>
    <p:cSldViewPr>
      <p:cViewPr varScale="1">
        <p:scale>
          <a:sx n="103" d="100"/>
          <a:sy n="103" d="100"/>
        </p:scale>
        <p:origin x="-11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5C48A1-EB45-4280-8FBA-B8AE25A54D35}" type="datetimeFigureOut">
              <a:rPr lang="en-US" smtClean="0"/>
              <a:pPr/>
              <a:t>9/18/2008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15986E-D9ED-45CA-BC8C-44763C42F9A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15986E-D9ED-45CA-BC8C-44763C42F9A3}"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15986E-D9ED-45CA-BC8C-44763C42F9A3}" type="slidenum">
              <a:rPr lang="en-US" smtClean="0"/>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1576188-7E0C-4764-89BA-4A189E25CFAB}" type="datetimeFigureOut">
              <a:rPr lang="en-US" smtClean="0"/>
              <a:pPr/>
              <a:t>9/18/2008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ACC287A-D4B8-4125-B760-6E3B712FC5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576188-7E0C-4764-89BA-4A189E25CFAB}" type="datetimeFigureOut">
              <a:rPr lang="en-US" smtClean="0"/>
              <a:pPr/>
              <a:t>9/18/2008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CC287A-D4B8-4125-B760-6E3B712FC5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576188-7E0C-4764-89BA-4A189E25CFAB}" type="datetimeFigureOut">
              <a:rPr lang="en-US" smtClean="0"/>
              <a:pPr/>
              <a:t>9/18/2008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CC287A-D4B8-4125-B760-6E3B712FC5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576188-7E0C-4764-89BA-4A189E25CFAB}" type="datetimeFigureOut">
              <a:rPr lang="en-US" smtClean="0"/>
              <a:pPr/>
              <a:t>9/18/2008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CC287A-D4B8-4125-B760-6E3B712FC5C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1576188-7E0C-4764-89BA-4A189E25CFAB}" type="datetimeFigureOut">
              <a:rPr lang="en-US" smtClean="0"/>
              <a:pPr/>
              <a:t>9/18/2008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CC287A-D4B8-4125-B760-6E3B712FC5C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1576188-7E0C-4764-89BA-4A189E25CFAB}" type="datetimeFigureOut">
              <a:rPr lang="en-US" smtClean="0"/>
              <a:pPr/>
              <a:t>9/18/2008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CC287A-D4B8-4125-B760-6E3B712FC5C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1576188-7E0C-4764-89BA-4A189E25CFAB}" type="datetimeFigureOut">
              <a:rPr lang="en-US" smtClean="0"/>
              <a:pPr/>
              <a:t>9/18/2008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ACC287A-D4B8-4125-B760-6E3B712FC5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1576188-7E0C-4764-89BA-4A189E25CFAB}" type="datetimeFigureOut">
              <a:rPr lang="en-US" smtClean="0"/>
              <a:pPr/>
              <a:t>9/18/2008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ACC287A-D4B8-4125-B760-6E3B712FC5C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1576188-7E0C-4764-89BA-4A189E25CFAB}" type="datetimeFigureOut">
              <a:rPr lang="en-US" smtClean="0"/>
              <a:pPr/>
              <a:t>9/18/2008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ACC287A-D4B8-4125-B760-6E3B712FC5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1576188-7E0C-4764-89BA-4A189E25CFAB}" type="datetimeFigureOut">
              <a:rPr lang="en-US" smtClean="0"/>
              <a:pPr/>
              <a:t>9/18/2008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CC287A-D4B8-4125-B760-6E3B712FC5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1576188-7E0C-4764-89BA-4A189E25CFAB}" type="datetimeFigureOut">
              <a:rPr lang="en-US" smtClean="0"/>
              <a:pPr/>
              <a:t>9/18/2008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ACC287A-D4B8-4125-B760-6E3B712FC5C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576188-7E0C-4764-89BA-4A189E25CFAB}" type="datetimeFigureOut">
              <a:rPr lang="en-US" smtClean="0"/>
              <a:pPr/>
              <a:t>9/18/2008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ACC287A-D4B8-4125-B760-6E3B712FC5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Auditing Windows Account Management</a:t>
            </a:r>
            <a:endParaRPr lang="en-US" sz="5400" dirty="0"/>
          </a:p>
        </p:txBody>
      </p:sp>
      <p:sp>
        <p:nvSpPr>
          <p:cNvPr id="3" name="Subtitle 2"/>
          <p:cNvSpPr>
            <a:spLocks noGrp="1"/>
          </p:cNvSpPr>
          <p:nvPr>
            <p:ph type="subTitle" idx="1"/>
          </p:nvPr>
        </p:nvSpPr>
        <p:spPr/>
        <p:txBody>
          <a:bodyPr/>
          <a:lstStyle/>
          <a:p>
            <a:r>
              <a:rPr lang="en-US" dirty="0" smtClean="0"/>
              <a:t>With a Penetration Tester’s Toolkit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bwMode="auto">
          <a:xfrm>
            <a:off x="1870113" y="1481138"/>
            <a:ext cx="5403773" cy="4525962"/>
          </a:xfrm>
          <a:prstGeom prst="rect">
            <a:avLst/>
          </a:prstGeom>
          <a:noFill/>
          <a:ln w="9525">
            <a:noFill/>
            <a:miter lim="800000"/>
            <a:headEnd/>
            <a:tailEnd/>
          </a:ln>
        </p:spPr>
      </p:pic>
      <p:sp>
        <p:nvSpPr>
          <p:cNvPr id="3" name="Title 2"/>
          <p:cNvSpPr>
            <a:spLocks noGrp="1"/>
          </p:cNvSpPr>
          <p:nvPr>
            <p:ph type="title"/>
          </p:nvPr>
        </p:nvSpPr>
        <p:spPr/>
        <p:txBody>
          <a:bodyPr/>
          <a:lstStyle/>
          <a:p>
            <a:r>
              <a:rPr lang="en-US" dirty="0" smtClean="0"/>
              <a:t>net view and </a:t>
            </a:r>
            <a:r>
              <a:rPr lang="en-US" dirty="0" err="1" smtClean="0"/>
              <a:t>nbtstat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1414272"/>
          </a:xfrm>
        </p:spPr>
        <p:txBody>
          <a:bodyPr/>
          <a:lstStyle/>
          <a:p>
            <a:r>
              <a:rPr lang="en-US" dirty="0" smtClean="0"/>
              <a:t>&lt;1C&gt; Signifies a domain controller</a:t>
            </a:r>
            <a:endParaRPr lang="en-US" dirty="0"/>
          </a:p>
        </p:txBody>
      </p:sp>
      <p:sp>
        <p:nvSpPr>
          <p:cNvPr id="3" name="Title 2"/>
          <p:cNvSpPr>
            <a:spLocks noGrp="1"/>
          </p:cNvSpPr>
          <p:nvPr>
            <p:ph type="title"/>
          </p:nvPr>
        </p:nvSpPr>
        <p:spPr/>
        <p:txBody>
          <a:bodyPr/>
          <a:lstStyle/>
          <a:p>
            <a:r>
              <a:rPr lang="en-US" dirty="0" smtClean="0"/>
              <a:t>net view and </a:t>
            </a:r>
            <a:r>
              <a:rPr lang="en-US" dirty="0" err="1" smtClean="0"/>
              <a:t>nbtstat</a:t>
            </a:r>
            <a:endParaRPr lang="en-US" dirty="0"/>
          </a:p>
        </p:txBody>
      </p:sp>
      <p:pic>
        <p:nvPicPr>
          <p:cNvPr id="1028" name="Picture 4"/>
          <p:cNvPicPr>
            <a:picLocks noChangeAspect="1" noChangeArrowheads="1"/>
          </p:cNvPicPr>
          <p:nvPr/>
        </p:nvPicPr>
        <p:blipFill>
          <a:blip r:embed="rId2"/>
          <a:srcRect/>
          <a:stretch>
            <a:fillRect/>
          </a:stretch>
        </p:blipFill>
        <p:spPr bwMode="auto">
          <a:xfrm>
            <a:off x="896730" y="2362200"/>
            <a:ext cx="6891128" cy="2285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is a command-line tool that scans for open NETBIOS </a:t>
            </a:r>
            <a:r>
              <a:rPr lang="en-US" dirty="0" err="1" smtClean="0"/>
              <a:t>nameservers</a:t>
            </a:r>
            <a:r>
              <a:rPr lang="en-US" dirty="0" smtClean="0"/>
              <a:t> on a local or remote TCP/IP network for a given </a:t>
            </a:r>
            <a:r>
              <a:rPr lang="en-US" dirty="0" err="1" smtClean="0"/>
              <a:t>ip</a:t>
            </a:r>
            <a:r>
              <a:rPr lang="en-US" dirty="0" smtClean="0"/>
              <a:t> address range.</a:t>
            </a:r>
          </a:p>
          <a:p>
            <a:r>
              <a:rPr lang="en-US" dirty="0" smtClean="0"/>
              <a:t>http://www.unixwiz.net</a:t>
            </a:r>
            <a:endParaRPr lang="en-US" dirty="0"/>
          </a:p>
        </p:txBody>
      </p:sp>
      <p:sp>
        <p:nvSpPr>
          <p:cNvPr id="3" name="Title 2"/>
          <p:cNvSpPr>
            <a:spLocks noGrp="1"/>
          </p:cNvSpPr>
          <p:nvPr>
            <p:ph type="title"/>
          </p:nvPr>
        </p:nvSpPr>
        <p:spPr/>
        <p:txBody>
          <a:bodyPr/>
          <a:lstStyle/>
          <a:p>
            <a:r>
              <a:rPr lang="en-US" dirty="0" err="1" smtClean="0"/>
              <a:t>nbtscan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a:srcRect/>
          <a:stretch>
            <a:fillRect/>
          </a:stretch>
        </p:blipFill>
        <p:spPr bwMode="auto">
          <a:xfrm>
            <a:off x="381000" y="2057400"/>
            <a:ext cx="8342166" cy="2656026"/>
          </a:xfrm>
          <a:prstGeom prst="rect">
            <a:avLst/>
          </a:prstGeom>
          <a:noFill/>
          <a:ln w="9525">
            <a:noFill/>
            <a:miter lim="800000"/>
            <a:headEnd/>
            <a:tailEnd/>
          </a:ln>
          <a:effectLst/>
        </p:spPr>
      </p:pic>
      <p:sp>
        <p:nvSpPr>
          <p:cNvPr id="3" name="Title 2"/>
          <p:cNvSpPr>
            <a:spLocks noGrp="1"/>
          </p:cNvSpPr>
          <p:nvPr>
            <p:ph type="title"/>
          </p:nvPr>
        </p:nvSpPr>
        <p:spPr/>
        <p:txBody>
          <a:bodyPr/>
          <a:lstStyle/>
          <a:p>
            <a:r>
              <a:rPr lang="en-US" dirty="0" err="1" smtClean="0"/>
              <a:t>nbtscan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utility will enumerate Windows domain information including users, machines, and policy information.</a:t>
            </a:r>
          </a:p>
          <a:p>
            <a:r>
              <a:rPr lang="en-US" dirty="0" smtClean="0"/>
              <a:t>http://www.darkridge.com</a:t>
            </a:r>
            <a:endParaRPr lang="en-US" dirty="0"/>
          </a:p>
        </p:txBody>
      </p:sp>
      <p:sp>
        <p:nvSpPr>
          <p:cNvPr id="3" name="Title 2"/>
          <p:cNvSpPr>
            <a:spLocks noGrp="1"/>
          </p:cNvSpPr>
          <p:nvPr>
            <p:ph type="title"/>
          </p:nvPr>
        </p:nvSpPr>
        <p:spPr/>
        <p:txBody>
          <a:bodyPr/>
          <a:lstStyle/>
          <a:p>
            <a:r>
              <a:rPr lang="en-US" dirty="0" err="1" smtClean="0"/>
              <a:t>enum</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371600" y="1981200"/>
            <a:ext cx="6391275" cy="3190875"/>
          </a:xfrm>
          <a:prstGeom prst="rect">
            <a:avLst/>
          </a:prstGeom>
          <a:noFill/>
          <a:ln w="9525">
            <a:noFill/>
            <a:miter lim="800000"/>
            <a:headEnd/>
            <a:tailEnd/>
          </a:ln>
          <a:effectLst/>
        </p:spPr>
      </p:pic>
      <p:sp>
        <p:nvSpPr>
          <p:cNvPr id="3" name="Title 2"/>
          <p:cNvSpPr>
            <a:spLocks noGrp="1"/>
          </p:cNvSpPr>
          <p:nvPr>
            <p:ph type="title"/>
          </p:nvPr>
        </p:nvSpPr>
        <p:spPr/>
        <p:txBody>
          <a:bodyPr/>
          <a:lstStyle/>
          <a:p>
            <a:r>
              <a:rPr lang="en-US" dirty="0" err="1" smtClean="0"/>
              <a:t>enum</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Vulnerability scanner that can conduct compliance checks against Windows security policy.</a:t>
            </a:r>
          </a:p>
          <a:p>
            <a:r>
              <a:rPr lang="en-US" dirty="0" smtClean="0"/>
              <a:t>http://www.nessus.org</a:t>
            </a:r>
            <a:endParaRPr lang="en-US" dirty="0"/>
          </a:p>
        </p:txBody>
      </p:sp>
      <p:sp>
        <p:nvSpPr>
          <p:cNvPr id="3" name="Title 2"/>
          <p:cNvSpPr>
            <a:spLocks noGrp="1"/>
          </p:cNvSpPr>
          <p:nvPr>
            <p:ph type="title"/>
          </p:nvPr>
        </p:nvSpPr>
        <p:spPr/>
        <p:txBody>
          <a:bodyPr/>
          <a:lstStyle/>
          <a:p>
            <a:r>
              <a:rPr lang="en-US" dirty="0" smtClean="0"/>
              <a:t>Tenable </a:t>
            </a:r>
            <a:r>
              <a:rPr lang="en-US" dirty="0" err="1" smtClean="0"/>
              <a:t>Nessus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347749" y="1676400"/>
            <a:ext cx="8339328" cy="3352800"/>
          </a:xfrm>
          <a:prstGeom prst="rect">
            <a:avLst/>
          </a:prstGeom>
          <a:noFill/>
          <a:ln w="9525">
            <a:noFill/>
            <a:miter lim="800000"/>
            <a:headEnd/>
            <a:tailEnd/>
          </a:ln>
          <a:effectLst/>
        </p:spPr>
      </p:pic>
      <p:sp>
        <p:nvSpPr>
          <p:cNvPr id="3" name="Title 2"/>
          <p:cNvSpPr>
            <a:spLocks noGrp="1"/>
          </p:cNvSpPr>
          <p:nvPr>
            <p:ph type="title"/>
          </p:nvPr>
        </p:nvSpPr>
        <p:spPr/>
        <p:txBody>
          <a:bodyPr/>
          <a:lstStyle/>
          <a:p>
            <a:r>
              <a:rPr lang="en-US" dirty="0" smtClean="0"/>
              <a:t>Tenable </a:t>
            </a:r>
            <a:r>
              <a:rPr lang="en-US" dirty="0" err="1" smtClean="0"/>
              <a:t>Nessus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err="1" smtClean="0"/>
              <a:t>SomarSoft's</a:t>
            </a:r>
            <a:r>
              <a:rPr lang="en-US" dirty="0" smtClean="0"/>
              <a:t> </a:t>
            </a:r>
            <a:r>
              <a:rPr lang="en-US" dirty="0" err="1" smtClean="0"/>
              <a:t>DumpSec</a:t>
            </a:r>
            <a:r>
              <a:rPr lang="en-US" dirty="0" smtClean="0"/>
              <a:t> is a security auditing program for Microsoft Windows® NT/XP/200x. It dumps the permissions (DACLs) and audit settings (SACLs) for the file system, registry, printers and shares in a concise, readable format, so that holes in system security are readily apparent. </a:t>
            </a:r>
            <a:r>
              <a:rPr lang="en-US" dirty="0" err="1" smtClean="0"/>
              <a:t>DumpSec</a:t>
            </a:r>
            <a:r>
              <a:rPr lang="en-US" dirty="0" smtClean="0"/>
              <a:t> also dumps user, group and replication information. </a:t>
            </a:r>
          </a:p>
          <a:p>
            <a:r>
              <a:rPr lang="en-US" dirty="0" smtClean="0"/>
              <a:t>http://www.somarsoft.com</a:t>
            </a:r>
            <a:br>
              <a:rPr lang="en-US" dirty="0" smtClean="0"/>
            </a:br>
            <a:endParaRPr lang="en-US" dirty="0"/>
          </a:p>
        </p:txBody>
      </p:sp>
      <p:sp>
        <p:nvSpPr>
          <p:cNvPr id="3" name="Title 2"/>
          <p:cNvSpPr>
            <a:spLocks noGrp="1"/>
          </p:cNvSpPr>
          <p:nvPr>
            <p:ph type="title"/>
          </p:nvPr>
        </p:nvSpPr>
        <p:spPr/>
        <p:txBody>
          <a:bodyPr/>
          <a:lstStyle/>
          <a:p>
            <a:r>
              <a:rPr lang="en-US" dirty="0" err="1" smtClean="0"/>
              <a:t>Somarsoft</a:t>
            </a:r>
            <a:r>
              <a:rPr lang="en-US" dirty="0" smtClean="0"/>
              <a:t> </a:t>
            </a:r>
            <a:r>
              <a:rPr lang="en-US" dirty="0" err="1" smtClean="0"/>
              <a:t>DumpSec</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NULL session connection is an unauthenticated connection to a Windows machine.  Information on users, groups, and services can be enumerated.</a:t>
            </a:r>
          </a:p>
          <a:p>
            <a:endParaRPr lang="en-US" dirty="0"/>
          </a:p>
        </p:txBody>
      </p:sp>
      <p:sp>
        <p:nvSpPr>
          <p:cNvPr id="3" name="Title 2"/>
          <p:cNvSpPr>
            <a:spLocks noGrp="1"/>
          </p:cNvSpPr>
          <p:nvPr>
            <p:ph type="title"/>
          </p:nvPr>
        </p:nvSpPr>
        <p:spPr/>
        <p:txBody>
          <a:bodyPr/>
          <a:lstStyle/>
          <a:p>
            <a:r>
              <a:rPr lang="en-US" dirty="0" err="1" smtClean="0"/>
              <a:t>Somarsoft</a:t>
            </a:r>
            <a:r>
              <a:rPr lang="en-US" dirty="0" smtClean="0"/>
              <a:t> </a:t>
            </a:r>
            <a:r>
              <a:rPr lang="en-US" dirty="0" err="1" smtClean="0"/>
              <a:t>DumpSec</a:t>
            </a:r>
            <a:endParaRPr lang="en-US" dirty="0"/>
          </a:p>
        </p:txBody>
      </p:sp>
      <p:pic>
        <p:nvPicPr>
          <p:cNvPr id="5122" name="Picture 2"/>
          <p:cNvPicPr>
            <a:picLocks noChangeAspect="1" noChangeArrowheads="1"/>
          </p:cNvPicPr>
          <p:nvPr/>
        </p:nvPicPr>
        <p:blipFill>
          <a:blip r:embed="rId2"/>
          <a:srcRect/>
          <a:stretch>
            <a:fillRect/>
          </a:stretch>
        </p:blipFill>
        <p:spPr bwMode="auto">
          <a:xfrm>
            <a:off x="1371600" y="3505200"/>
            <a:ext cx="6391275" cy="169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Background</a:t>
            </a:r>
          </a:p>
          <a:p>
            <a:r>
              <a:rPr lang="en-US" dirty="0" smtClean="0"/>
              <a:t>What to Expect</a:t>
            </a:r>
          </a:p>
          <a:p>
            <a:r>
              <a:rPr lang="en-US" dirty="0" smtClean="0"/>
              <a:t>Topics</a:t>
            </a:r>
          </a:p>
          <a:p>
            <a:r>
              <a:rPr lang="en-US" dirty="0" smtClean="0"/>
              <a:t>Demonstrations</a:t>
            </a:r>
          </a:p>
          <a:p>
            <a:endParaRPr lang="en-US" dirty="0"/>
          </a:p>
        </p:txBody>
      </p:sp>
      <p:sp>
        <p:nvSpPr>
          <p:cNvPr id="2" name="Title 1"/>
          <p:cNvSpPr>
            <a:spLocks noGrp="1"/>
          </p:cNvSpPr>
          <p:nvPr>
            <p:ph type="title"/>
          </p:nvPr>
        </p:nvSpPr>
        <p:spPr/>
        <p:txBody>
          <a:bodyPr/>
          <a:lstStyle/>
          <a:p>
            <a:r>
              <a:rPr lang="en-US" dirty="0" smtClean="0"/>
              <a:t>Presentation Overview</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pic>
        <p:nvPicPr>
          <p:cNvPr id="8194" name="Picture 2" descr="C:\Documents and Settings\Edge\My Documents\presentation\permissions.png"/>
          <p:cNvPicPr>
            <a:picLocks noGrp="1" noChangeAspect="1" noChangeArrowheads="1"/>
          </p:cNvPicPr>
          <p:nvPr>
            <p:ph idx="1"/>
          </p:nvPr>
        </p:nvPicPr>
        <p:blipFill>
          <a:blip r:embed="rId2"/>
          <a:srcRect/>
          <a:stretch>
            <a:fillRect/>
          </a:stretch>
        </p:blipFill>
        <p:spPr bwMode="auto">
          <a:xfrm>
            <a:off x="2114550" y="1843881"/>
            <a:ext cx="4914900" cy="380047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tretch>
            <a:fillRect/>
          </a:stretch>
        </p:blipFill>
        <p:spPr bwMode="auto">
          <a:xfrm>
            <a:off x="1362412" y="1481138"/>
            <a:ext cx="6419175" cy="4525962"/>
          </a:xfrm>
          <a:prstGeom prst="rect">
            <a:avLst/>
          </a:prstGeom>
          <a:noFill/>
          <a:ln w="9525">
            <a:noFill/>
            <a:miter lim="800000"/>
            <a:headEnd/>
            <a:tailEnd/>
          </a:ln>
          <a:effectLst/>
        </p:spPr>
      </p:pic>
      <p:sp>
        <p:nvSpPr>
          <p:cNvPr id="3" name="Title 2"/>
          <p:cNvSpPr>
            <a:spLocks noGrp="1"/>
          </p:cNvSpPr>
          <p:nvPr>
            <p:ph type="title"/>
          </p:nvPr>
        </p:nvSpPr>
        <p:spPr/>
        <p:txBody>
          <a:bodyPr/>
          <a:lstStyle/>
          <a:p>
            <a:r>
              <a:rPr lang="en-US" dirty="0" err="1" smtClean="0"/>
              <a:t>Somarsoft</a:t>
            </a:r>
            <a:r>
              <a:rPr lang="en-US" dirty="0" smtClean="0"/>
              <a:t> </a:t>
            </a:r>
            <a:r>
              <a:rPr lang="en-US" dirty="0" err="1" smtClean="0"/>
              <a:t>DumpSec</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Import/Export data for analysis</a:t>
            </a:r>
          </a:p>
          <a:p>
            <a:pPr lvl="1"/>
            <a:r>
              <a:rPr lang="en-US" dirty="0" smtClean="0"/>
              <a:t>Database</a:t>
            </a:r>
          </a:p>
          <a:p>
            <a:pPr lvl="1"/>
            <a:r>
              <a:rPr lang="en-US" dirty="0" smtClean="0"/>
              <a:t>Spreadsheet</a:t>
            </a:r>
          </a:p>
          <a:p>
            <a:r>
              <a:rPr lang="en-US" dirty="0" smtClean="0"/>
              <a:t>Information Analysis</a:t>
            </a:r>
          </a:p>
          <a:p>
            <a:pPr lvl="1"/>
            <a:r>
              <a:rPr lang="en-US" dirty="0" smtClean="0"/>
              <a:t>Going After Groups</a:t>
            </a:r>
          </a:p>
          <a:p>
            <a:pPr lvl="1"/>
            <a:r>
              <a:rPr lang="en-US" dirty="0" smtClean="0"/>
              <a:t>Unused Accounts</a:t>
            </a:r>
          </a:p>
          <a:p>
            <a:pPr lvl="1"/>
            <a:r>
              <a:rPr lang="en-US" dirty="0" smtClean="0"/>
              <a:t>Password Expiration</a:t>
            </a:r>
          </a:p>
          <a:p>
            <a:endParaRPr lang="en-US" dirty="0" smtClean="0"/>
          </a:p>
        </p:txBody>
      </p:sp>
      <p:sp>
        <p:nvSpPr>
          <p:cNvPr id="3" name="Title 2"/>
          <p:cNvSpPr>
            <a:spLocks noGrp="1"/>
          </p:cNvSpPr>
          <p:nvPr>
            <p:ph type="title"/>
          </p:nvPr>
        </p:nvSpPr>
        <p:spPr/>
        <p:txBody>
          <a:bodyPr/>
          <a:lstStyle/>
          <a:p>
            <a:r>
              <a:rPr lang="en-US" dirty="0" smtClean="0"/>
              <a:t>Windows User Analysis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Databases can support the large amount of user data that you will acquire.</a:t>
            </a:r>
          </a:p>
          <a:p>
            <a:r>
              <a:rPr lang="en-US" dirty="0" smtClean="0"/>
              <a:t>Microsoft Access</a:t>
            </a:r>
          </a:p>
          <a:p>
            <a:pPr lvl="1"/>
            <a:r>
              <a:rPr lang="en-US" dirty="0" smtClean="0"/>
              <a:t>Easy to use GUI</a:t>
            </a:r>
          </a:p>
          <a:p>
            <a:r>
              <a:rPr lang="en-US" dirty="0" err="1" smtClean="0"/>
              <a:t>MySQL</a:t>
            </a:r>
            <a:endParaRPr lang="en-US" dirty="0" smtClean="0"/>
          </a:p>
          <a:p>
            <a:pPr lvl="1"/>
            <a:r>
              <a:rPr lang="en-US" dirty="0" smtClean="0"/>
              <a:t>Free</a:t>
            </a:r>
          </a:p>
          <a:p>
            <a:pPr lvl="1"/>
            <a:r>
              <a:rPr lang="en-US" dirty="0" smtClean="0"/>
              <a:t>Cross-platform</a:t>
            </a:r>
          </a:p>
          <a:p>
            <a:pPr lvl="1"/>
            <a:r>
              <a:rPr lang="en-US" dirty="0" err="1" smtClean="0"/>
              <a:t>Navicat</a:t>
            </a:r>
            <a:r>
              <a:rPr lang="en-US" dirty="0" smtClean="0"/>
              <a:t> – inexpensive GUI frontend to </a:t>
            </a:r>
            <a:r>
              <a:rPr lang="en-US" dirty="0" err="1" smtClean="0"/>
              <a:t>MySQL</a:t>
            </a:r>
            <a:endParaRPr lang="en-US" dirty="0" smtClean="0"/>
          </a:p>
          <a:p>
            <a:endParaRPr lang="en-US" dirty="0" smtClean="0"/>
          </a:p>
        </p:txBody>
      </p:sp>
      <p:sp>
        <p:nvSpPr>
          <p:cNvPr id="3" name="Title 2"/>
          <p:cNvSpPr>
            <a:spLocks noGrp="1"/>
          </p:cNvSpPr>
          <p:nvPr>
            <p:ph type="title"/>
          </p:nvPr>
        </p:nvSpPr>
        <p:spPr/>
        <p:txBody>
          <a:bodyPr/>
          <a:lstStyle/>
          <a:p>
            <a:r>
              <a:rPr lang="en-US" dirty="0" smtClean="0"/>
              <a:t>Databases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Spreadsheets will be used for final analysis and reporting</a:t>
            </a:r>
          </a:p>
          <a:p>
            <a:r>
              <a:rPr lang="en-US" dirty="0" smtClean="0"/>
              <a:t>Microsoft Excel 2003 and prior</a:t>
            </a:r>
          </a:p>
          <a:p>
            <a:pPr lvl="1"/>
            <a:r>
              <a:rPr lang="en-US" dirty="0" smtClean="0"/>
              <a:t>Limit 65536 rows</a:t>
            </a:r>
          </a:p>
          <a:p>
            <a:r>
              <a:rPr lang="en-US" dirty="0" err="1" smtClean="0"/>
              <a:t>OpenOffice</a:t>
            </a:r>
            <a:r>
              <a:rPr lang="en-US" dirty="0" smtClean="0"/>
              <a:t> </a:t>
            </a:r>
            <a:r>
              <a:rPr lang="en-US" dirty="0" smtClean="0"/>
              <a:t>Calc</a:t>
            </a:r>
          </a:p>
          <a:p>
            <a:pPr lvl="1"/>
            <a:r>
              <a:rPr lang="en-US" dirty="0" smtClean="0"/>
              <a:t>Free but still limit 65536 rows</a:t>
            </a:r>
          </a:p>
          <a:p>
            <a:r>
              <a:rPr lang="en-US" dirty="0" smtClean="0"/>
              <a:t>Microsoft Excel 2007</a:t>
            </a:r>
          </a:p>
          <a:p>
            <a:pPr lvl="1"/>
            <a:r>
              <a:rPr lang="en-US" dirty="0" smtClean="0"/>
              <a:t>1,048,576 row limit</a:t>
            </a:r>
          </a:p>
          <a:p>
            <a:endParaRPr lang="en-US" dirty="0" smtClean="0"/>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smtClean="0"/>
              <a:t>Spreadsheets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Query the database for groups that have relevance.</a:t>
            </a:r>
          </a:p>
          <a:p>
            <a:pPr lvl="1"/>
            <a:r>
              <a:rPr lang="en-US" dirty="0" smtClean="0"/>
              <a:t>Domain and Enterprise </a:t>
            </a:r>
            <a:r>
              <a:rPr lang="en-US" dirty="0" err="1" smtClean="0"/>
              <a:t>Admins</a:t>
            </a:r>
            <a:endParaRPr lang="en-US" dirty="0" smtClean="0"/>
          </a:p>
          <a:p>
            <a:pPr lvl="1"/>
            <a:r>
              <a:rPr lang="en-US" dirty="0" smtClean="0"/>
              <a:t>Information Technology groups (Information Services, Information Technology Services, etc.)</a:t>
            </a:r>
          </a:p>
          <a:p>
            <a:pPr lvl="1"/>
            <a:r>
              <a:rPr lang="en-US" dirty="0" smtClean="0"/>
              <a:t>Other </a:t>
            </a:r>
            <a:r>
              <a:rPr lang="en-US" dirty="0" err="1" smtClean="0"/>
              <a:t>Admins</a:t>
            </a:r>
            <a:r>
              <a:rPr lang="en-US" dirty="0" smtClean="0"/>
              <a:t> (Server, Workstation, Backup, etc.)</a:t>
            </a:r>
          </a:p>
          <a:p>
            <a:pPr lvl="1"/>
            <a:r>
              <a:rPr lang="en-US" dirty="0" smtClean="0"/>
              <a:t>Top business administrators (CEO, CFO, President, Vice-president, etc.)</a:t>
            </a:r>
          </a:p>
          <a:p>
            <a:pPr lvl="1"/>
            <a:r>
              <a:rPr lang="en-US" dirty="0" smtClean="0"/>
              <a:t>Regular business users (staff, faculty, accounting, etc.)</a:t>
            </a:r>
          </a:p>
          <a:p>
            <a:pPr lvl="1"/>
            <a:endParaRPr lang="en-US" dirty="0" smtClean="0"/>
          </a:p>
          <a:p>
            <a:endParaRPr lang="en-US" dirty="0" smtClean="0"/>
          </a:p>
          <a:p>
            <a:endParaRPr lang="en-US" dirty="0" smtClean="0"/>
          </a:p>
        </p:txBody>
      </p:sp>
      <p:sp>
        <p:nvSpPr>
          <p:cNvPr id="3" name="Title 2"/>
          <p:cNvSpPr>
            <a:spLocks noGrp="1"/>
          </p:cNvSpPr>
          <p:nvPr>
            <p:ph type="title"/>
          </p:nvPr>
        </p:nvSpPr>
        <p:spPr/>
        <p:txBody>
          <a:bodyPr/>
          <a:lstStyle/>
          <a:p>
            <a:r>
              <a:rPr lang="en-US" dirty="0" smtClean="0"/>
              <a:t>Going After Groups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stretch>
            <a:fillRect/>
          </a:stretch>
        </p:blipFill>
        <p:spPr bwMode="auto">
          <a:xfrm>
            <a:off x="1159986" y="1481138"/>
            <a:ext cx="6824028" cy="4525962"/>
          </a:xfrm>
          <a:prstGeom prst="rect">
            <a:avLst/>
          </a:prstGeom>
          <a:noFill/>
          <a:ln w="9525">
            <a:noFill/>
            <a:miter lim="800000"/>
            <a:headEnd/>
            <a:tailEnd/>
          </a:ln>
          <a:effectLst/>
        </p:spPr>
      </p:pic>
      <p:sp>
        <p:nvSpPr>
          <p:cNvPr id="3" name="Title 2"/>
          <p:cNvSpPr>
            <a:spLocks noGrp="1"/>
          </p:cNvSpPr>
          <p:nvPr>
            <p:ph type="title"/>
          </p:nvPr>
        </p:nvSpPr>
        <p:spPr/>
        <p:txBody>
          <a:bodyPr/>
          <a:lstStyle/>
          <a:p>
            <a:r>
              <a:rPr lang="en-US" dirty="0" smtClean="0"/>
              <a:t>Going After Groups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err="1" smtClean="0"/>
              <a:t>LastLogonTime</a:t>
            </a:r>
            <a:r>
              <a:rPr lang="en-US" dirty="0" smtClean="0"/>
              <a:t> field set to Never will reveal all accounts that have never been used.</a:t>
            </a:r>
          </a:p>
          <a:p>
            <a:r>
              <a:rPr lang="en-US" dirty="0" smtClean="0"/>
              <a:t>Combine this with </a:t>
            </a:r>
            <a:r>
              <a:rPr lang="en-US" dirty="0" err="1" smtClean="0"/>
              <a:t>PswdLastSetTime</a:t>
            </a:r>
            <a:r>
              <a:rPr lang="en-US" dirty="0" smtClean="0"/>
              <a:t> and you can determine how old the account is.</a:t>
            </a:r>
          </a:p>
          <a:p>
            <a:r>
              <a:rPr lang="en-US" dirty="0" smtClean="0"/>
              <a:t>Accounts created and never used are a security risk especially if they are administrator accounts.  They may have a default password </a:t>
            </a:r>
            <a:r>
              <a:rPr lang="en-US" dirty="0" smtClean="0"/>
              <a:t>that </a:t>
            </a:r>
            <a:r>
              <a:rPr lang="en-US" dirty="0" smtClean="0"/>
              <a:t>can be easily guessed.</a:t>
            </a:r>
            <a:endParaRPr lang="en-US" dirty="0"/>
          </a:p>
        </p:txBody>
      </p:sp>
      <p:sp>
        <p:nvSpPr>
          <p:cNvPr id="3" name="Title 2"/>
          <p:cNvSpPr>
            <a:spLocks noGrp="1"/>
          </p:cNvSpPr>
          <p:nvPr>
            <p:ph type="title"/>
          </p:nvPr>
        </p:nvSpPr>
        <p:spPr/>
        <p:txBody>
          <a:bodyPr/>
          <a:lstStyle/>
          <a:p>
            <a:r>
              <a:rPr lang="en-US" dirty="0" smtClean="0"/>
              <a:t>Unused Accounts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t>
            </a:r>
            <a:r>
              <a:rPr lang="en-US" dirty="0" err="1" smtClean="0"/>
              <a:t>PswdLastSetTime</a:t>
            </a:r>
            <a:r>
              <a:rPr lang="en-US" dirty="0" smtClean="0"/>
              <a:t> field will reveal how old the passwords are for the accounts.</a:t>
            </a:r>
          </a:p>
          <a:p>
            <a:r>
              <a:rPr lang="en-US" dirty="0" smtClean="0"/>
              <a:t>Use this in conjunction with </a:t>
            </a:r>
            <a:r>
              <a:rPr lang="en-US" dirty="0" err="1" smtClean="0"/>
              <a:t>PswdExpires</a:t>
            </a:r>
            <a:r>
              <a:rPr lang="en-US" dirty="0" smtClean="0"/>
              <a:t> equal to No.</a:t>
            </a:r>
          </a:p>
          <a:p>
            <a:r>
              <a:rPr lang="en-US" dirty="0" smtClean="0"/>
              <a:t>Various techniques can be used to sort the data and determine which accounts exceed agency policy, regulation, or best practice.</a:t>
            </a:r>
            <a:endParaRPr lang="en-US" dirty="0"/>
          </a:p>
        </p:txBody>
      </p:sp>
      <p:sp>
        <p:nvSpPr>
          <p:cNvPr id="3" name="Title 2"/>
          <p:cNvSpPr>
            <a:spLocks noGrp="1"/>
          </p:cNvSpPr>
          <p:nvPr>
            <p:ph type="title"/>
          </p:nvPr>
        </p:nvSpPr>
        <p:spPr/>
        <p:txBody>
          <a:bodyPr/>
          <a:lstStyle/>
          <a:p>
            <a:r>
              <a:rPr lang="en-US" dirty="0" smtClean="0"/>
              <a:t>Password Expiration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Gaining access, then getting more access</a:t>
            </a:r>
          </a:p>
          <a:p>
            <a:r>
              <a:rPr lang="en-US" dirty="0" smtClean="0"/>
              <a:t>Lockout Policy</a:t>
            </a:r>
          </a:p>
          <a:p>
            <a:r>
              <a:rPr lang="en-US" dirty="0" smtClean="0"/>
              <a:t>Sniffing</a:t>
            </a:r>
          </a:p>
          <a:p>
            <a:r>
              <a:rPr lang="en-US" dirty="0" smtClean="0"/>
              <a:t>Social Engineering</a:t>
            </a:r>
            <a:endParaRPr lang="en-US" dirty="0"/>
          </a:p>
        </p:txBody>
      </p:sp>
      <p:sp>
        <p:nvSpPr>
          <p:cNvPr id="3" name="Title 2"/>
          <p:cNvSpPr>
            <a:spLocks noGrp="1"/>
          </p:cNvSpPr>
          <p:nvPr>
            <p:ph type="title"/>
          </p:nvPr>
        </p:nvSpPr>
        <p:spPr/>
        <p:txBody>
          <a:bodyPr/>
          <a:lstStyle/>
          <a:p>
            <a:r>
              <a:rPr lang="en-US" dirty="0" smtClean="0"/>
              <a:t>Windows Password Auditing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James Edge  CISSP, MCSE, CPTE</a:t>
            </a:r>
          </a:p>
          <a:p>
            <a:r>
              <a:rPr lang="en-US" dirty="0" smtClean="0"/>
              <a:t>Information Systems Auditor for the Georgia Department of Audits and Accounts</a:t>
            </a:r>
          </a:p>
          <a:p>
            <a:pPr lvl="1"/>
            <a:r>
              <a:rPr lang="en-US" dirty="0" smtClean="0"/>
              <a:t>May 2007 - Present</a:t>
            </a:r>
          </a:p>
          <a:p>
            <a:r>
              <a:rPr lang="en-US" dirty="0" smtClean="0"/>
              <a:t>State Program Examiner (Systems) for the New York Office of the State Comptroller</a:t>
            </a:r>
          </a:p>
          <a:p>
            <a:pPr lvl="1"/>
            <a:r>
              <a:rPr lang="en-US" dirty="0" smtClean="0"/>
              <a:t>July 2004 – April 2007</a:t>
            </a:r>
            <a:endParaRPr lang="en-US" dirty="0"/>
          </a:p>
        </p:txBody>
      </p:sp>
      <p:sp>
        <p:nvSpPr>
          <p:cNvPr id="3" name="Title 2"/>
          <p:cNvSpPr>
            <a:spLocks noGrp="1"/>
          </p:cNvSpPr>
          <p:nvPr>
            <p:ph type="title"/>
          </p:nvPr>
        </p:nvSpPr>
        <p:spPr/>
        <p:txBody>
          <a:bodyPr/>
          <a:lstStyle/>
          <a:p>
            <a:r>
              <a:rPr lang="en-US" dirty="0" smtClean="0"/>
              <a:t>Who Am I</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Blank Local Administrator Passwords</a:t>
            </a:r>
          </a:p>
          <a:p>
            <a:pPr lvl="1"/>
            <a:r>
              <a:rPr lang="en-US" dirty="0" err="1" smtClean="0"/>
              <a:t>Nessus</a:t>
            </a:r>
            <a:r>
              <a:rPr lang="en-US" dirty="0" smtClean="0"/>
              <a:t> scan with </a:t>
            </a:r>
            <a:r>
              <a:rPr lang="en-US" dirty="0" err="1" smtClean="0"/>
              <a:t>plugin</a:t>
            </a:r>
            <a:r>
              <a:rPr lang="en-US" dirty="0" smtClean="0"/>
              <a:t> 26918 SMB blank administrator password enabled</a:t>
            </a:r>
          </a:p>
          <a:p>
            <a:r>
              <a:rPr lang="en-US" dirty="0" err="1" smtClean="0"/>
              <a:t>Enum</a:t>
            </a:r>
            <a:r>
              <a:rPr lang="en-US" dirty="0" smtClean="0"/>
              <a:t> policy results</a:t>
            </a:r>
          </a:p>
          <a:p>
            <a:pPr lvl="1"/>
            <a:r>
              <a:rPr lang="en-US" dirty="0" smtClean="0"/>
              <a:t>If password minimum length is zero conduct a scan of all accounts for blank passwords using </a:t>
            </a:r>
            <a:r>
              <a:rPr lang="en-US" dirty="0" err="1" smtClean="0"/>
              <a:t>cifspwscan</a:t>
            </a:r>
            <a:r>
              <a:rPr lang="en-US" dirty="0" smtClean="0"/>
              <a:t>.</a:t>
            </a:r>
            <a:endParaRPr lang="en-US" dirty="0"/>
          </a:p>
        </p:txBody>
      </p:sp>
      <p:sp>
        <p:nvSpPr>
          <p:cNvPr id="3" name="Title 2"/>
          <p:cNvSpPr>
            <a:spLocks noGrp="1"/>
          </p:cNvSpPr>
          <p:nvPr>
            <p:ph type="title"/>
          </p:nvPr>
        </p:nvSpPr>
        <p:spPr/>
        <p:txBody>
          <a:bodyPr/>
          <a:lstStyle/>
          <a:p>
            <a:r>
              <a:rPr lang="en-US" dirty="0" smtClean="0"/>
              <a:t>Gaining Access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Gaining Access</a:t>
            </a:r>
            <a:endParaRPr lang="en-US" dirty="0"/>
          </a:p>
        </p:txBody>
      </p:sp>
      <p:pic>
        <p:nvPicPr>
          <p:cNvPr id="9218" name="Picture 2"/>
          <p:cNvPicPr>
            <a:picLocks noGrp="1" noChangeAspect="1" noChangeArrowheads="1"/>
          </p:cNvPicPr>
          <p:nvPr>
            <p:ph idx="1"/>
          </p:nvPr>
        </p:nvPicPr>
        <p:blipFill>
          <a:blip r:embed="rId2"/>
          <a:srcRect/>
          <a:stretch>
            <a:fillRect/>
          </a:stretch>
        </p:blipFill>
        <p:spPr bwMode="auto">
          <a:xfrm>
            <a:off x="1695450" y="1781969"/>
            <a:ext cx="5753100" cy="3924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Gaining Access</a:t>
            </a:r>
            <a:endParaRPr lang="en-US" dirty="0"/>
          </a:p>
        </p:txBody>
      </p:sp>
      <p:pic>
        <p:nvPicPr>
          <p:cNvPr id="11266" name="Picture 2"/>
          <p:cNvPicPr>
            <a:picLocks noGrp="1" noChangeAspect="1" noChangeArrowheads="1"/>
          </p:cNvPicPr>
          <p:nvPr>
            <p:ph idx="1"/>
          </p:nvPr>
        </p:nvPicPr>
        <p:blipFill>
          <a:blip r:embed="rId2"/>
          <a:srcRect/>
          <a:stretch>
            <a:fillRect/>
          </a:stretch>
        </p:blipFill>
        <p:spPr bwMode="auto">
          <a:xfrm>
            <a:off x="2152178" y="1481138"/>
            <a:ext cx="4839643" cy="45259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Dump local account and cached domain account passwords using </a:t>
            </a:r>
            <a:r>
              <a:rPr lang="en-US" dirty="0" err="1" smtClean="0"/>
              <a:t>PwdumpX</a:t>
            </a:r>
            <a:r>
              <a:rPr lang="en-US" dirty="0" smtClean="0"/>
              <a:t>.</a:t>
            </a:r>
          </a:p>
          <a:p>
            <a:endParaRPr lang="en-US" dirty="0"/>
          </a:p>
        </p:txBody>
      </p:sp>
      <p:sp>
        <p:nvSpPr>
          <p:cNvPr id="3" name="Title 2"/>
          <p:cNvSpPr>
            <a:spLocks noGrp="1"/>
          </p:cNvSpPr>
          <p:nvPr>
            <p:ph type="title"/>
          </p:nvPr>
        </p:nvSpPr>
        <p:spPr/>
        <p:txBody>
          <a:bodyPr/>
          <a:lstStyle/>
          <a:p>
            <a:r>
              <a:rPr lang="en-US" dirty="0" smtClean="0"/>
              <a:t>Getting more access</a:t>
            </a:r>
            <a:endParaRPr lang="en-US" dirty="0"/>
          </a:p>
        </p:txBody>
      </p:sp>
      <p:pic>
        <p:nvPicPr>
          <p:cNvPr id="1026" name="Picture 2"/>
          <p:cNvPicPr>
            <a:picLocks noChangeAspect="1" noChangeArrowheads="1"/>
          </p:cNvPicPr>
          <p:nvPr/>
        </p:nvPicPr>
        <p:blipFill>
          <a:blip r:embed="rId2"/>
          <a:srcRect/>
          <a:stretch>
            <a:fillRect/>
          </a:stretch>
        </p:blipFill>
        <p:spPr bwMode="auto">
          <a:xfrm>
            <a:off x="1295400" y="2590800"/>
            <a:ext cx="6400800" cy="3200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Allows a user with administrative privileges to retrieve the domain password cache, the password hashes, the password history hashes and the LSA secrets from a Windows system. This tool can be used on the local system or on one or more remote systems.</a:t>
            </a:r>
          </a:p>
          <a:p>
            <a:r>
              <a:rPr lang="en-US" dirty="0" smtClean="0"/>
              <a:t>http://reedarvin.thearvins.com</a:t>
            </a:r>
            <a:endParaRPr lang="en-US" dirty="0"/>
          </a:p>
        </p:txBody>
      </p:sp>
      <p:sp>
        <p:nvSpPr>
          <p:cNvPr id="3" name="Title 2"/>
          <p:cNvSpPr>
            <a:spLocks noGrp="1"/>
          </p:cNvSpPr>
          <p:nvPr>
            <p:ph type="title"/>
          </p:nvPr>
        </p:nvSpPr>
        <p:spPr/>
        <p:txBody>
          <a:bodyPr/>
          <a:lstStyle/>
          <a:p>
            <a:r>
              <a:rPr lang="en-US" dirty="0" err="1" smtClean="0"/>
              <a:t>PwdumpX</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Windows systems up to and including Vista offer support for storing local passwords using a form of encryption that has significant weaknesses.</a:t>
            </a:r>
          </a:p>
          <a:p>
            <a:r>
              <a:rPr lang="en-US" dirty="0" smtClean="0"/>
              <a:t>This form of encryption is used by Windows 3.11/9x/ME and is included for backwards compatibility in more recent versions of Windows</a:t>
            </a:r>
          </a:p>
          <a:p>
            <a:r>
              <a:rPr lang="en-US" dirty="0" smtClean="0"/>
              <a:t>Vista does not store the passwords this way by default.  However default installs of Windows 2000/XP/2003 do.</a:t>
            </a:r>
          </a:p>
        </p:txBody>
      </p:sp>
      <p:sp>
        <p:nvSpPr>
          <p:cNvPr id="3" name="Title 2"/>
          <p:cNvSpPr>
            <a:spLocks noGrp="1"/>
          </p:cNvSpPr>
          <p:nvPr>
            <p:ph type="title"/>
          </p:nvPr>
        </p:nvSpPr>
        <p:spPr/>
        <p:txBody>
          <a:bodyPr/>
          <a:lstStyle/>
          <a:p>
            <a:r>
              <a:rPr lang="en-US" dirty="0" smtClean="0"/>
              <a:t>Weak Encryption</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passwords 14 characters or less are split into </a:t>
            </a:r>
            <a:r>
              <a:rPr lang="en-US" dirty="0" smtClean="0"/>
              <a:t>two, 7-character </a:t>
            </a:r>
            <a:r>
              <a:rPr lang="en-US" dirty="0" smtClean="0"/>
              <a:t>chunks.</a:t>
            </a:r>
          </a:p>
          <a:p>
            <a:r>
              <a:rPr lang="en-US" dirty="0" smtClean="0"/>
              <a:t>All letters are capitalized.</a:t>
            </a:r>
          </a:p>
          <a:p>
            <a:r>
              <a:rPr lang="en-US" dirty="0" smtClean="0"/>
              <a:t>No salt is </a:t>
            </a:r>
            <a:r>
              <a:rPr lang="en-US" dirty="0" smtClean="0"/>
              <a:t>used.</a:t>
            </a:r>
            <a:endParaRPr lang="en-US" dirty="0" smtClean="0"/>
          </a:p>
          <a:p>
            <a:pPr lvl="1"/>
            <a:r>
              <a:rPr lang="en-US" dirty="0" smtClean="0"/>
              <a:t>A salt is a random value computed for each password hash that extends the length and potentially the complexity of the password. </a:t>
            </a:r>
          </a:p>
          <a:p>
            <a:endParaRPr lang="en-US" dirty="0"/>
          </a:p>
        </p:txBody>
      </p:sp>
      <p:sp>
        <p:nvSpPr>
          <p:cNvPr id="3" name="Title 2"/>
          <p:cNvSpPr>
            <a:spLocks noGrp="1"/>
          </p:cNvSpPr>
          <p:nvPr>
            <p:ph type="title"/>
          </p:nvPr>
        </p:nvSpPr>
        <p:spPr/>
        <p:txBody>
          <a:bodyPr/>
          <a:lstStyle/>
          <a:p>
            <a:r>
              <a:rPr lang="en-US" dirty="0" err="1" smtClean="0"/>
              <a:t>Lan</a:t>
            </a:r>
            <a:r>
              <a:rPr lang="en-US" dirty="0" smtClean="0"/>
              <a:t> Manager Hash</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Pre-computed tables of password / hash pairs.</a:t>
            </a:r>
          </a:p>
          <a:p>
            <a:r>
              <a:rPr lang="en-US" dirty="0" smtClean="0"/>
              <a:t>Feasible when a salt is not used to compute the password hash.</a:t>
            </a:r>
          </a:p>
          <a:p>
            <a:r>
              <a:rPr lang="en-US" dirty="0" smtClean="0"/>
              <a:t>http://rainbowtables.shmoo.com</a:t>
            </a:r>
            <a:endParaRPr lang="en-US" dirty="0"/>
          </a:p>
        </p:txBody>
      </p:sp>
      <p:sp>
        <p:nvSpPr>
          <p:cNvPr id="3" name="Title 2"/>
          <p:cNvSpPr>
            <a:spLocks noGrp="1"/>
          </p:cNvSpPr>
          <p:nvPr>
            <p:ph type="title"/>
          </p:nvPr>
        </p:nvSpPr>
        <p:spPr/>
        <p:txBody>
          <a:bodyPr/>
          <a:lstStyle/>
          <a:p>
            <a:r>
              <a:rPr lang="en-US" dirty="0" smtClean="0"/>
              <a:t>Rainbow Tables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Command line utility used to compute </a:t>
            </a:r>
            <a:r>
              <a:rPr lang="en-US" dirty="0" smtClean="0"/>
              <a:t>rainbow tables </a:t>
            </a:r>
            <a:r>
              <a:rPr lang="en-US" dirty="0" smtClean="0"/>
              <a:t>or crack a hash against a pre-computed </a:t>
            </a:r>
            <a:r>
              <a:rPr lang="en-US" dirty="0" smtClean="0"/>
              <a:t>rainbow table</a:t>
            </a:r>
            <a:endParaRPr lang="en-US" dirty="0" smtClean="0"/>
          </a:p>
          <a:p>
            <a:endParaRPr lang="en-US" dirty="0" smtClean="0"/>
          </a:p>
          <a:p>
            <a:r>
              <a:rPr lang="en-US" dirty="0" smtClean="0"/>
              <a:t>http://www.antsight.com/zsl/rainbowcrack/</a:t>
            </a:r>
            <a:endParaRPr lang="en-US" dirty="0"/>
          </a:p>
        </p:txBody>
      </p:sp>
      <p:sp>
        <p:nvSpPr>
          <p:cNvPr id="3" name="Title 2"/>
          <p:cNvSpPr>
            <a:spLocks noGrp="1"/>
          </p:cNvSpPr>
          <p:nvPr>
            <p:ph type="title"/>
          </p:nvPr>
        </p:nvSpPr>
        <p:spPr/>
        <p:txBody>
          <a:bodyPr/>
          <a:lstStyle/>
          <a:p>
            <a:r>
              <a:rPr lang="en-US" dirty="0" err="1" smtClean="0"/>
              <a:t>RainbowCrack</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RainbowCrack</a:t>
            </a:r>
            <a:endParaRPr lang="en-US" dirty="0"/>
          </a:p>
        </p:txBody>
      </p:sp>
      <p:pic>
        <p:nvPicPr>
          <p:cNvPr id="12290" name="Picture 2" descr="E:\rainbowtables.png"/>
          <p:cNvPicPr>
            <a:picLocks noChangeAspect="1" noChangeArrowheads="1"/>
          </p:cNvPicPr>
          <p:nvPr/>
        </p:nvPicPr>
        <p:blipFill>
          <a:blip r:embed="rId2"/>
          <a:srcRect/>
          <a:stretch>
            <a:fillRect/>
          </a:stretch>
        </p:blipFill>
        <p:spPr bwMode="auto">
          <a:xfrm>
            <a:off x="914400" y="1524000"/>
            <a:ext cx="7191375" cy="4419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Learn about various tools that help in host enumeration, data gathering, and password auditing.</a:t>
            </a:r>
          </a:p>
          <a:p>
            <a:r>
              <a:rPr lang="en-US" dirty="0" smtClean="0"/>
              <a:t>Learn how to effectively use </a:t>
            </a:r>
            <a:r>
              <a:rPr lang="en-US" dirty="0" smtClean="0"/>
              <a:t>those tools to get the information you want.</a:t>
            </a:r>
          </a:p>
          <a:p>
            <a:r>
              <a:rPr lang="en-US" dirty="0" smtClean="0"/>
              <a:t>Learn how to analyze </a:t>
            </a:r>
            <a:r>
              <a:rPr lang="en-US" dirty="0" smtClean="0"/>
              <a:t>data to recognize and develop relevant findings.</a:t>
            </a:r>
            <a:endParaRPr lang="en-US" dirty="0"/>
          </a:p>
        </p:txBody>
      </p:sp>
      <p:sp>
        <p:nvSpPr>
          <p:cNvPr id="3" name="Title 2"/>
          <p:cNvSpPr>
            <a:spLocks noGrp="1"/>
          </p:cNvSpPr>
          <p:nvPr>
            <p:ph type="title"/>
          </p:nvPr>
        </p:nvSpPr>
        <p:spPr/>
        <p:txBody>
          <a:bodyPr/>
          <a:lstStyle/>
          <a:p>
            <a:r>
              <a:rPr lang="en-US" dirty="0" smtClean="0"/>
              <a:t>What to Expect</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PwdumpX</a:t>
            </a:r>
            <a:endParaRPr lang="en-US" dirty="0"/>
          </a:p>
        </p:txBody>
      </p:sp>
      <p:pic>
        <p:nvPicPr>
          <p:cNvPr id="2050" name="Picture 2"/>
          <p:cNvPicPr>
            <a:picLocks noChangeAspect="1" noChangeArrowheads="1"/>
          </p:cNvPicPr>
          <p:nvPr/>
        </p:nvPicPr>
        <p:blipFill>
          <a:blip r:embed="rId2"/>
          <a:srcRect/>
          <a:stretch>
            <a:fillRect/>
          </a:stretch>
        </p:blipFill>
        <p:spPr bwMode="auto">
          <a:xfrm>
            <a:off x="1371600" y="1828800"/>
            <a:ext cx="6400800" cy="3200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By default Windows 2000, XP and 2003 systems in a domain or Active Directory tree cache the passwords and credentials of previously logged in users. This is done so that the users can still login again if the Domain Controller or ADS tree </a:t>
            </a:r>
            <a:r>
              <a:rPr lang="en-US" dirty="0" smtClean="0"/>
              <a:t>cannot </a:t>
            </a:r>
            <a:r>
              <a:rPr lang="en-US" dirty="0" smtClean="0"/>
              <a:t>be reached either because of Controller failure or network problems.</a:t>
            </a:r>
            <a:endParaRPr lang="en-US" dirty="0"/>
          </a:p>
        </p:txBody>
      </p:sp>
      <p:sp>
        <p:nvSpPr>
          <p:cNvPr id="3" name="Title 2"/>
          <p:cNvSpPr>
            <a:spLocks noGrp="1"/>
          </p:cNvSpPr>
          <p:nvPr>
            <p:ph type="title"/>
          </p:nvPr>
        </p:nvSpPr>
        <p:spPr/>
        <p:txBody>
          <a:bodyPr/>
          <a:lstStyle/>
          <a:p>
            <a:r>
              <a:rPr lang="en-US" dirty="0" smtClean="0"/>
              <a:t>Cached Domain Passwords</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Cain &amp; Abel is a password recovery tool for Microsoft Operating Systems. It allows easy recovery of various kind of passwords by sniffing the network, cracking encrypted passwords using Dictionary, Brute-Force and Cryptanalysis attacks, recording VoIP conversations, decoding scrambled passwords, recovering wireless network keys, revealing password boxes, uncovering cached passwords and analyzing routing protocols.</a:t>
            </a:r>
          </a:p>
          <a:p>
            <a:r>
              <a:rPr lang="en-US" dirty="0" smtClean="0"/>
              <a:t>http://www.oxid.it</a:t>
            </a:r>
            <a:endParaRPr lang="en-US" dirty="0"/>
          </a:p>
        </p:txBody>
      </p:sp>
      <p:sp>
        <p:nvSpPr>
          <p:cNvPr id="3" name="Title 2"/>
          <p:cNvSpPr>
            <a:spLocks noGrp="1"/>
          </p:cNvSpPr>
          <p:nvPr>
            <p:ph type="title"/>
          </p:nvPr>
        </p:nvSpPr>
        <p:spPr/>
        <p:txBody>
          <a:bodyPr/>
          <a:lstStyle/>
          <a:p>
            <a:r>
              <a:rPr lang="en-US" dirty="0" smtClean="0"/>
              <a:t>Cain &amp; Abel</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PwdumpX</a:t>
            </a:r>
            <a:r>
              <a:rPr lang="en-US" dirty="0" smtClean="0"/>
              <a:t> PWCache.txt file</a:t>
            </a:r>
          </a:p>
          <a:p>
            <a:pPr lvl="1"/>
            <a:r>
              <a:rPr lang="en-US" dirty="0" err="1" smtClean="0"/>
              <a:t>UserName:Hash:Domain:Domain</a:t>
            </a:r>
            <a:endParaRPr lang="en-US" dirty="0" smtClean="0"/>
          </a:p>
          <a:p>
            <a:pPr>
              <a:buNone/>
            </a:pPr>
            <a:r>
              <a:rPr lang="en-US" dirty="0" smtClean="0"/>
              <a:t> </a:t>
            </a:r>
          </a:p>
          <a:p>
            <a:r>
              <a:rPr lang="en-US" dirty="0" smtClean="0"/>
              <a:t>Cain &amp; Abel CACHE.LST file</a:t>
            </a:r>
          </a:p>
          <a:p>
            <a:pPr lvl="1"/>
            <a:r>
              <a:rPr lang="en-US" dirty="0" smtClean="0"/>
              <a:t>Domain[tab]</a:t>
            </a:r>
            <a:r>
              <a:rPr lang="en-US" dirty="0" err="1" smtClean="0"/>
              <a:t>UserName</a:t>
            </a:r>
            <a:r>
              <a:rPr lang="en-US" dirty="0" smtClean="0"/>
              <a:t>[tab][tab]Hash[tab]</a:t>
            </a:r>
          </a:p>
          <a:p>
            <a:endParaRPr lang="en-US" dirty="0"/>
          </a:p>
        </p:txBody>
      </p:sp>
      <p:sp>
        <p:nvSpPr>
          <p:cNvPr id="3" name="Title 2"/>
          <p:cNvSpPr>
            <a:spLocks noGrp="1"/>
          </p:cNvSpPr>
          <p:nvPr>
            <p:ph type="title"/>
          </p:nvPr>
        </p:nvSpPr>
        <p:spPr/>
        <p:txBody>
          <a:bodyPr/>
          <a:lstStyle/>
          <a:p>
            <a:r>
              <a:rPr lang="en-US" dirty="0" smtClean="0"/>
              <a:t>Hash Import</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Hash Import</a:t>
            </a:r>
            <a:endParaRPr lang="en-US" dirty="0"/>
          </a:p>
        </p:txBody>
      </p:sp>
      <p:pic>
        <p:nvPicPr>
          <p:cNvPr id="1027" name="Picture 3"/>
          <p:cNvPicPr>
            <a:picLocks noChangeAspect="1" noChangeArrowheads="1"/>
          </p:cNvPicPr>
          <p:nvPr/>
        </p:nvPicPr>
        <p:blipFill>
          <a:blip r:embed="rId2"/>
          <a:srcRect/>
          <a:stretch>
            <a:fillRect/>
          </a:stretch>
        </p:blipFill>
        <p:spPr bwMode="auto">
          <a:xfrm>
            <a:off x="1143000" y="1447800"/>
            <a:ext cx="6915150" cy="4210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Various password protection and password cracking projects maintained by </a:t>
            </a:r>
            <a:r>
              <a:rPr lang="en-US" dirty="0" err="1" smtClean="0"/>
              <a:t>Openwall</a:t>
            </a:r>
            <a:r>
              <a:rPr lang="en-US" dirty="0" smtClean="0"/>
              <a:t> most notably the John the Ripper password cracker.</a:t>
            </a:r>
          </a:p>
          <a:p>
            <a:r>
              <a:rPr lang="en-US" dirty="0" smtClean="0"/>
              <a:t>Password wordlists maintained and available on CD for $28.25.  Over 640MB worth</a:t>
            </a:r>
            <a:r>
              <a:rPr lang="en-US" dirty="0" smtClean="0"/>
              <a:t>!</a:t>
            </a:r>
          </a:p>
          <a:p>
            <a:r>
              <a:rPr lang="en-US" dirty="0" smtClean="0"/>
              <a:t>http://www.openwall.com </a:t>
            </a:r>
            <a:endParaRPr lang="en-US" dirty="0" smtClean="0"/>
          </a:p>
          <a:p>
            <a:endParaRPr lang="en-US" dirty="0"/>
          </a:p>
        </p:txBody>
      </p:sp>
      <p:sp>
        <p:nvSpPr>
          <p:cNvPr id="3" name="Title 2"/>
          <p:cNvSpPr>
            <a:spLocks noGrp="1"/>
          </p:cNvSpPr>
          <p:nvPr>
            <p:ph type="title"/>
          </p:nvPr>
        </p:nvSpPr>
        <p:spPr/>
        <p:txBody>
          <a:bodyPr/>
          <a:lstStyle/>
          <a:p>
            <a:r>
              <a:rPr lang="en-US" dirty="0" err="1" smtClean="0"/>
              <a:t>Openwall</a:t>
            </a:r>
            <a:r>
              <a:rPr lang="en-US" dirty="0" smtClean="0"/>
              <a:t> Project</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min length:  0 chars</a:t>
            </a:r>
          </a:p>
          <a:p>
            <a:pPr lvl="1"/>
            <a:r>
              <a:rPr lang="en-US" dirty="0" smtClean="0"/>
              <a:t>Conduct online password scan for blank passwords for every user account.</a:t>
            </a:r>
          </a:p>
          <a:p>
            <a:r>
              <a:rPr lang="en-US" dirty="0" smtClean="0"/>
              <a:t>lockout threshold:  none</a:t>
            </a:r>
          </a:p>
          <a:p>
            <a:pPr lvl="1"/>
            <a:r>
              <a:rPr lang="en-US" dirty="0" smtClean="0"/>
              <a:t>Conduct online dictionary attack against select user accounts.</a:t>
            </a:r>
          </a:p>
          <a:p>
            <a:r>
              <a:rPr lang="en-US" dirty="0" smtClean="0"/>
              <a:t>Utilize command line utility </a:t>
            </a:r>
            <a:r>
              <a:rPr lang="en-US" dirty="0" err="1" smtClean="0"/>
              <a:t>cifspwscan</a:t>
            </a:r>
            <a:r>
              <a:rPr lang="en-US" dirty="0" smtClean="0"/>
              <a:t> to conduct the testing.</a:t>
            </a:r>
          </a:p>
          <a:p>
            <a:endParaRPr lang="en-US" dirty="0"/>
          </a:p>
        </p:txBody>
      </p:sp>
      <p:sp>
        <p:nvSpPr>
          <p:cNvPr id="3" name="Title 2"/>
          <p:cNvSpPr>
            <a:spLocks noGrp="1"/>
          </p:cNvSpPr>
          <p:nvPr>
            <p:ph type="title"/>
          </p:nvPr>
        </p:nvSpPr>
        <p:spPr/>
        <p:txBody>
          <a:bodyPr/>
          <a:lstStyle/>
          <a:p>
            <a:r>
              <a:rPr lang="en-US" dirty="0" err="1" smtClean="0"/>
              <a:t>Enum</a:t>
            </a:r>
            <a:r>
              <a:rPr lang="en-US" dirty="0" smtClean="0"/>
              <a:t> Policy Results</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Cross-platform CIFS/SMB password scanner written in java.</a:t>
            </a:r>
          </a:p>
          <a:p>
            <a:r>
              <a:rPr lang="en-US" dirty="0" smtClean="0"/>
              <a:t>http://www.cqure.com</a:t>
            </a:r>
            <a:endParaRPr lang="en-US" dirty="0"/>
          </a:p>
        </p:txBody>
      </p:sp>
      <p:sp>
        <p:nvSpPr>
          <p:cNvPr id="3" name="Title 2"/>
          <p:cNvSpPr>
            <a:spLocks noGrp="1"/>
          </p:cNvSpPr>
          <p:nvPr>
            <p:ph type="title"/>
          </p:nvPr>
        </p:nvSpPr>
        <p:spPr/>
        <p:txBody>
          <a:bodyPr/>
          <a:lstStyle/>
          <a:p>
            <a:r>
              <a:rPr lang="en-US" dirty="0" err="1" smtClean="0"/>
              <a:t>cifspwscan</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bwMode="auto">
          <a:xfrm>
            <a:off x="1454532" y="1481138"/>
            <a:ext cx="6234935" cy="4525962"/>
          </a:xfrm>
          <a:prstGeom prst="rect">
            <a:avLst/>
          </a:prstGeom>
          <a:noFill/>
          <a:ln w="9525">
            <a:noFill/>
            <a:miter lim="800000"/>
            <a:headEnd/>
            <a:tailEnd/>
          </a:ln>
        </p:spPr>
      </p:pic>
      <p:sp>
        <p:nvSpPr>
          <p:cNvPr id="3" name="Title 2"/>
          <p:cNvSpPr>
            <a:spLocks noGrp="1"/>
          </p:cNvSpPr>
          <p:nvPr>
            <p:ph type="title"/>
          </p:nvPr>
        </p:nvSpPr>
        <p:spPr/>
        <p:txBody>
          <a:bodyPr/>
          <a:lstStyle/>
          <a:p>
            <a:r>
              <a:rPr lang="en-US" dirty="0" err="1" smtClean="0"/>
              <a:t>cifspwscan</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Utilize Cain &amp; Abel to sniff the network for passwords.  Enable ARP Spoofing on the Domain Controller to sniff logins on a switched network.</a:t>
            </a:r>
          </a:p>
          <a:p>
            <a:r>
              <a:rPr lang="en-US" dirty="0" smtClean="0"/>
              <a:t>Important to discuss this testing with the </a:t>
            </a:r>
            <a:r>
              <a:rPr lang="en-US" dirty="0" err="1" smtClean="0"/>
              <a:t>auditee</a:t>
            </a:r>
            <a:r>
              <a:rPr lang="en-US" dirty="0" smtClean="0"/>
              <a:t> and inform them of the risks involved.</a:t>
            </a:r>
            <a:endParaRPr lang="en-US" dirty="0"/>
          </a:p>
        </p:txBody>
      </p:sp>
      <p:sp>
        <p:nvSpPr>
          <p:cNvPr id="3" name="Title 2"/>
          <p:cNvSpPr>
            <a:spLocks noGrp="1"/>
          </p:cNvSpPr>
          <p:nvPr>
            <p:ph type="title"/>
          </p:nvPr>
        </p:nvSpPr>
        <p:spPr/>
        <p:txBody>
          <a:bodyPr/>
          <a:lstStyle/>
          <a:p>
            <a:r>
              <a:rPr lang="en-US" dirty="0" smtClean="0"/>
              <a:t>Sniffing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Requests information from </a:t>
            </a:r>
            <a:r>
              <a:rPr lang="en-US" dirty="0" err="1" smtClean="0"/>
              <a:t>auditee</a:t>
            </a:r>
            <a:r>
              <a:rPr lang="en-US" dirty="0" smtClean="0"/>
              <a:t>.</a:t>
            </a:r>
          </a:p>
          <a:p>
            <a:r>
              <a:rPr lang="en-US" dirty="0" smtClean="0"/>
              <a:t>Waits for requested information to be provided.</a:t>
            </a:r>
          </a:p>
          <a:p>
            <a:r>
              <a:rPr lang="en-US" dirty="0" smtClean="0"/>
              <a:t>Requests the information again and waits </a:t>
            </a:r>
            <a:r>
              <a:rPr lang="en-US" dirty="0" smtClean="0"/>
              <a:t>some more.</a:t>
            </a:r>
          </a:p>
          <a:p>
            <a:r>
              <a:rPr lang="en-US" dirty="0" smtClean="0"/>
              <a:t>Receives some of the data in a format that is difficult to analyze or is not exactly what you are looking for.</a:t>
            </a:r>
          </a:p>
          <a:p>
            <a:r>
              <a:rPr lang="en-US" dirty="0" smtClean="0"/>
              <a:t>Sends </a:t>
            </a:r>
            <a:r>
              <a:rPr lang="en-US" dirty="0" smtClean="0"/>
              <a:t>another request and </a:t>
            </a:r>
            <a:r>
              <a:rPr lang="en-US" dirty="0" smtClean="0"/>
              <a:t>waits </a:t>
            </a:r>
            <a:r>
              <a:rPr lang="en-US" dirty="0" smtClean="0"/>
              <a:t>some more.</a:t>
            </a:r>
            <a:endParaRPr lang="en-US" dirty="0"/>
          </a:p>
        </p:txBody>
      </p:sp>
      <p:sp>
        <p:nvSpPr>
          <p:cNvPr id="3" name="Title 2"/>
          <p:cNvSpPr>
            <a:spLocks noGrp="1"/>
          </p:cNvSpPr>
          <p:nvPr>
            <p:ph type="title"/>
          </p:nvPr>
        </p:nvSpPr>
        <p:spPr/>
        <p:txBody>
          <a:bodyPr/>
          <a:lstStyle/>
          <a:p>
            <a:r>
              <a:rPr lang="en-US" dirty="0" smtClean="0"/>
              <a:t>What an Auditor Does</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order to conduct password hash sniffing without ARP Spoofing you will have to make the </a:t>
            </a:r>
            <a:r>
              <a:rPr lang="en-US" dirty="0" err="1" smtClean="0"/>
              <a:t>auditee</a:t>
            </a:r>
            <a:r>
              <a:rPr lang="en-US" dirty="0" smtClean="0"/>
              <a:t> connect to you.  This is where social engineering comes into play.</a:t>
            </a:r>
          </a:p>
        </p:txBody>
      </p:sp>
      <p:sp>
        <p:nvSpPr>
          <p:cNvPr id="3" name="Title 2"/>
          <p:cNvSpPr>
            <a:spLocks noGrp="1"/>
          </p:cNvSpPr>
          <p:nvPr>
            <p:ph type="title"/>
          </p:nvPr>
        </p:nvSpPr>
        <p:spPr/>
        <p:txBody>
          <a:bodyPr/>
          <a:lstStyle/>
          <a:p>
            <a:r>
              <a:rPr lang="en-US" dirty="0" smtClean="0"/>
              <a:t>Sniffing w/o ARP Spoofing</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Send an HTML email with an image tag pointing to an image located on a share you control.</a:t>
            </a:r>
          </a:p>
          <a:p>
            <a:r>
              <a:rPr lang="en-US" dirty="0" smtClean="0"/>
              <a:t>Sniff the network and capture the authentication credentials sent to you when they try to connect to your share to obtain the image.</a:t>
            </a:r>
          </a:p>
          <a:p>
            <a:r>
              <a:rPr lang="en-US" sz="1800" dirty="0" smtClean="0"/>
              <a:t>&lt;</a:t>
            </a:r>
            <a:r>
              <a:rPr lang="en-US" sz="1800" dirty="0" err="1" smtClean="0"/>
              <a:t>img</a:t>
            </a:r>
            <a:r>
              <a:rPr lang="en-US" sz="1800" dirty="0" smtClean="0"/>
              <a:t> </a:t>
            </a:r>
            <a:r>
              <a:rPr lang="en-US" sz="1800" dirty="0" err="1" smtClean="0"/>
              <a:t>src</a:t>
            </a:r>
            <a:r>
              <a:rPr lang="en-US" sz="1800" dirty="0" smtClean="0"/>
              <a:t>=”file://///&lt;192.168.186.128/share/image.png” alt=”banner”&gt;</a:t>
            </a:r>
          </a:p>
          <a:p>
            <a:endParaRPr lang="en-US" dirty="0"/>
          </a:p>
        </p:txBody>
      </p:sp>
      <p:sp>
        <p:nvSpPr>
          <p:cNvPr id="3" name="Title 2"/>
          <p:cNvSpPr>
            <a:spLocks noGrp="1"/>
          </p:cNvSpPr>
          <p:nvPr>
            <p:ph type="title"/>
          </p:nvPr>
        </p:nvSpPr>
        <p:spPr/>
        <p:txBody>
          <a:bodyPr/>
          <a:lstStyle/>
          <a:p>
            <a:r>
              <a:rPr lang="en-US" dirty="0" smtClean="0"/>
              <a:t>Send an Email</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Send an Email</a:t>
            </a:r>
            <a:endParaRPr lang="en-US" dirty="0"/>
          </a:p>
        </p:txBody>
      </p:sp>
      <p:pic>
        <p:nvPicPr>
          <p:cNvPr id="4" name="Picture 3"/>
          <p:cNvPicPr/>
          <p:nvPr/>
        </p:nvPicPr>
        <p:blipFill>
          <a:blip r:embed="rId2"/>
          <a:srcRect/>
          <a:stretch>
            <a:fillRect/>
          </a:stretch>
        </p:blipFill>
        <p:spPr bwMode="auto">
          <a:xfrm>
            <a:off x="1447800" y="1524000"/>
            <a:ext cx="5943600" cy="45263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Nbtscan</a:t>
            </a:r>
            <a:r>
              <a:rPr lang="en-US" dirty="0" smtClean="0"/>
              <a:t> (http://www.unixwiz.net)</a:t>
            </a:r>
          </a:p>
          <a:p>
            <a:r>
              <a:rPr lang="en-US" dirty="0" err="1" smtClean="0"/>
              <a:t>Enum</a:t>
            </a:r>
            <a:r>
              <a:rPr lang="en-US" dirty="0" smtClean="0"/>
              <a:t> (http://www.darkridge.com) </a:t>
            </a:r>
          </a:p>
          <a:p>
            <a:r>
              <a:rPr lang="en-US" dirty="0" err="1" smtClean="0"/>
              <a:t>DumpSec</a:t>
            </a:r>
            <a:r>
              <a:rPr lang="en-US" dirty="0" smtClean="0"/>
              <a:t>  (http://www.somarsoft.com)</a:t>
            </a:r>
          </a:p>
          <a:p>
            <a:r>
              <a:rPr lang="en-US" dirty="0" smtClean="0"/>
              <a:t>PwdumpX1.4 (http://reedarvin.thearvins.com)</a:t>
            </a:r>
          </a:p>
          <a:p>
            <a:r>
              <a:rPr lang="en-US" dirty="0" err="1" smtClean="0"/>
              <a:t>Cifspwscan</a:t>
            </a:r>
            <a:r>
              <a:rPr lang="en-US" dirty="0" smtClean="0"/>
              <a:t> (http://www.cqure.com)</a:t>
            </a:r>
          </a:p>
          <a:p>
            <a:r>
              <a:rPr lang="en-US" dirty="0" smtClean="0"/>
              <a:t>Cain &amp; Abel (http://www.oxid.it)</a:t>
            </a:r>
          </a:p>
          <a:p>
            <a:pPr>
              <a:buNone/>
            </a:pPr>
            <a:endParaRPr lang="en-US" dirty="0"/>
          </a:p>
        </p:txBody>
      </p:sp>
      <p:sp>
        <p:nvSpPr>
          <p:cNvPr id="3" name="Title 2"/>
          <p:cNvSpPr>
            <a:spLocks noGrp="1"/>
          </p:cNvSpPr>
          <p:nvPr>
            <p:ph type="title"/>
          </p:nvPr>
        </p:nvSpPr>
        <p:spPr/>
        <p:txBody>
          <a:bodyPr/>
          <a:lstStyle/>
          <a:p>
            <a:r>
              <a:rPr lang="en-US" dirty="0" smtClean="0"/>
              <a:t>Tools</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Questions?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http://www.jedge.com</a:t>
            </a:r>
            <a:endParaRPr lang="en-US" dirty="0"/>
          </a:p>
        </p:txBody>
      </p:sp>
      <p:sp>
        <p:nvSpPr>
          <p:cNvPr id="3" name="Title 2"/>
          <p:cNvSpPr>
            <a:spLocks noGrp="1"/>
          </p:cNvSpPr>
          <p:nvPr>
            <p:ph type="title"/>
          </p:nvPr>
        </p:nvSpPr>
        <p:spPr/>
        <p:txBody>
          <a:bodyPr/>
          <a:lstStyle/>
          <a:p>
            <a:r>
              <a:rPr lang="en-US" dirty="0" smtClean="0"/>
              <a:t>The END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Why information requests are not provided in a timely manner.</a:t>
            </a:r>
          </a:p>
          <a:p>
            <a:pPr lvl="1"/>
            <a:r>
              <a:rPr lang="en-US" dirty="0" smtClean="0"/>
              <a:t>They don’t have the information.</a:t>
            </a:r>
          </a:p>
          <a:p>
            <a:pPr lvl="1"/>
            <a:r>
              <a:rPr lang="en-US" dirty="0" smtClean="0"/>
              <a:t>It is confidential and cannot be provided.</a:t>
            </a:r>
          </a:p>
          <a:p>
            <a:pPr lvl="1"/>
            <a:r>
              <a:rPr lang="en-US" dirty="0" smtClean="0"/>
              <a:t>They don’t have the time or resources to get it to you when you need the information.</a:t>
            </a:r>
          </a:p>
          <a:p>
            <a:pPr lvl="1"/>
            <a:r>
              <a:rPr lang="en-US" dirty="0" smtClean="0"/>
              <a:t>They don’t have the knowledge or expertise to be able to provide the data you are requesting.</a:t>
            </a:r>
          </a:p>
        </p:txBody>
      </p:sp>
      <p:sp>
        <p:nvSpPr>
          <p:cNvPr id="3" name="Title 2"/>
          <p:cNvSpPr>
            <a:spLocks noGrp="1"/>
          </p:cNvSpPr>
          <p:nvPr>
            <p:ph type="title"/>
          </p:nvPr>
        </p:nvSpPr>
        <p:spPr/>
        <p:txBody>
          <a:bodyPr/>
          <a:lstStyle/>
          <a:p>
            <a:r>
              <a:rPr lang="en-US" dirty="0" smtClean="0"/>
              <a:t>What an Auditor Does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Windows Domain Enumeration</a:t>
            </a:r>
          </a:p>
          <a:p>
            <a:endParaRPr lang="en-US" dirty="0" smtClean="0"/>
          </a:p>
          <a:p>
            <a:r>
              <a:rPr lang="en-US" dirty="0" smtClean="0"/>
              <a:t>Windows User Analysis</a:t>
            </a:r>
          </a:p>
          <a:p>
            <a:endParaRPr lang="en-US" dirty="0" smtClean="0"/>
          </a:p>
          <a:p>
            <a:r>
              <a:rPr lang="en-US" dirty="0" smtClean="0"/>
              <a:t>Windows Password Auditing</a:t>
            </a:r>
          </a:p>
          <a:p>
            <a:endParaRPr lang="en-US" dirty="0"/>
          </a:p>
        </p:txBody>
      </p:sp>
      <p:sp>
        <p:nvSpPr>
          <p:cNvPr id="3" name="Title 2"/>
          <p:cNvSpPr>
            <a:spLocks noGrp="1"/>
          </p:cNvSpPr>
          <p:nvPr>
            <p:ph type="title"/>
          </p:nvPr>
        </p:nvSpPr>
        <p:spPr/>
        <p:txBody>
          <a:bodyPr/>
          <a:lstStyle/>
          <a:p>
            <a:r>
              <a:rPr lang="en-US" dirty="0" smtClean="0"/>
              <a:t>Topics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the Domain</a:t>
            </a:r>
          </a:p>
          <a:p>
            <a:pPr lvl="1"/>
            <a:r>
              <a:rPr lang="en-US" dirty="0" smtClean="0"/>
              <a:t>net view , </a:t>
            </a:r>
            <a:r>
              <a:rPr lang="en-US" dirty="0" err="1" smtClean="0"/>
              <a:t>nbtstat</a:t>
            </a:r>
            <a:endParaRPr lang="en-US" dirty="0" smtClean="0"/>
          </a:p>
          <a:p>
            <a:pPr lvl="1"/>
            <a:r>
              <a:rPr lang="en-US" dirty="0" err="1" smtClean="0"/>
              <a:t>nbtscan</a:t>
            </a:r>
            <a:endParaRPr lang="en-US" dirty="0" smtClean="0"/>
          </a:p>
          <a:p>
            <a:r>
              <a:rPr lang="en-US" dirty="0" smtClean="0"/>
              <a:t>Determine Windows Account Policy Settings</a:t>
            </a:r>
          </a:p>
          <a:p>
            <a:pPr lvl="1"/>
            <a:r>
              <a:rPr lang="en-US" dirty="0" err="1" smtClean="0"/>
              <a:t>enum</a:t>
            </a:r>
            <a:endParaRPr lang="en-US" dirty="0" smtClean="0"/>
          </a:p>
          <a:p>
            <a:pPr lvl="1"/>
            <a:r>
              <a:rPr lang="en-US" dirty="0" smtClean="0"/>
              <a:t>Tenable </a:t>
            </a:r>
            <a:r>
              <a:rPr lang="en-US" dirty="0" err="1" smtClean="0"/>
              <a:t>Nessus</a:t>
            </a:r>
            <a:endParaRPr lang="en-US" dirty="0" smtClean="0"/>
          </a:p>
          <a:p>
            <a:r>
              <a:rPr lang="en-US" dirty="0" smtClean="0"/>
              <a:t>Enumerate Windows Users</a:t>
            </a:r>
          </a:p>
          <a:p>
            <a:pPr lvl="1"/>
            <a:r>
              <a:rPr lang="en-US" dirty="0" err="1" smtClean="0"/>
              <a:t>Somarsoft</a:t>
            </a:r>
            <a:r>
              <a:rPr lang="en-US" dirty="0" smtClean="0"/>
              <a:t> </a:t>
            </a:r>
            <a:r>
              <a:rPr lang="en-US" dirty="0" err="1" smtClean="0"/>
              <a:t>DumpSec</a:t>
            </a:r>
            <a:endParaRPr lang="en-US" dirty="0"/>
          </a:p>
        </p:txBody>
      </p:sp>
      <p:sp>
        <p:nvSpPr>
          <p:cNvPr id="3" name="Title 2"/>
          <p:cNvSpPr>
            <a:spLocks noGrp="1"/>
          </p:cNvSpPr>
          <p:nvPr>
            <p:ph type="title"/>
          </p:nvPr>
        </p:nvSpPr>
        <p:spPr/>
        <p:txBody>
          <a:bodyPr>
            <a:normAutofit/>
          </a:bodyPr>
          <a:lstStyle/>
          <a:p>
            <a:r>
              <a:rPr lang="en-US" dirty="0" smtClean="0"/>
              <a:t>Windows Domain Enumeration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net view command displays a list of computers in the specified workgroup, or shared resources available on the specified computer.</a:t>
            </a:r>
          </a:p>
          <a:p>
            <a:r>
              <a:rPr lang="en-US" dirty="0" err="1" smtClean="0"/>
              <a:t>nbtstat</a:t>
            </a:r>
            <a:r>
              <a:rPr lang="en-US" dirty="0" smtClean="0"/>
              <a:t> is designed to help troubleshoot NetBIOS name resolution problems and can provide NetBIOS server information.</a:t>
            </a:r>
            <a:endParaRPr lang="en-US" dirty="0"/>
          </a:p>
        </p:txBody>
      </p:sp>
      <p:sp>
        <p:nvSpPr>
          <p:cNvPr id="3" name="Title 2"/>
          <p:cNvSpPr>
            <a:spLocks noGrp="1"/>
          </p:cNvSpPr>
          <p:nvPr>
            <p:ph type="title"/>
          </p:nvPr>
        </p:nvSpPr>
        <p:spPr/>
        <p:txBody>
          <a:bodyPr/>
          <a:lstStyle/>
          <a:p>
            <a:r>
              <a:rPr lang="en-US" dirty="0" smtClean="0"/>
              <a:t>net view and </a:t>
            </a:r>
            <a:r>
              <a:rPr lang="en-US" dirty="0" err="1" smtClean="0"/>
              <a:t>nbtstat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5934</TotalTime>
  <Words>1452</Words>
  <Application>Microsoft Office PowerPoint</Application>
  <PresentationFormat>On-screen Show (4:3)</PresentationFormat>
  <Paragraphs>201</Paragraphs>
  <Slides>54</Slides>
  <Notes>2</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Concourse</vt:lpstr>
      <vt:lpstr>Auditing Windows Account Management</vt:lpstr>
      <vt:lpstr>Presentation Overview</vt:lpstr>
      <vt:lpstr>Who Am I</vt:lpstr>
      <vt:lpstr>What to Expect</vt:lpstr>
      <vt:lpstr>What an Auditor Does</vt:lpstr>
      <vt:lpstr>What an Auditor Does</vt:lpstr>
      <vt:lpstr>Topics</vt:lpstr>
      <vt:lpstr>Windows Domain Enumeration</vt:lpstr>
      <vt:lpstr>net view and nbtstat</vt:lpstr>
      <vt:lpstr>net view and nbtstat</vt:lpstr>
      <vt:lpstr>net view and nbtstat</vt:lpstr>
      <vt:lpstr>nbtscan</vt:lpstr>
      <vt:lpstr>nbtscan</vt:lpstr>
      <vt:lpstr>enum</vt:lpstr>
      <vt:lpstr>enum</vt:lpstr>
      <vt:lpstr>Tenable Nessus</vt:lpstr>
      <vt:lpstr>Tenable Nessus</vt:lpstr>
      <vt:lpstr>Somarsoft DumpSec</vt:lpstr>
      <vt:lpstr>Somarsoft DumpSec</vt:lpstr>
      <vt:lpstr>Slide 20</vt:lpstr>
      <vt:lpstr>Somarsoft DumpSec</vt:lpstr>
      <vt:lpstr>Windows User Analysis</vt:lpstr>
      <vt:lpstr>Databases</vt:lpstr>
      <vt:lpstr>Spreadsheets</vt:lpstr>
      <vt:lpstr>Going After Groups</vt:lpstr>
      <vt:lpstr>Going After Groups</vt:lpstr>
      <vt:lpstr>Unused Accounts</vt:lpstr>
      <vt:lpstr>Password Expiration</vt:lpstr>
      <vt:lpstr>Windows Password Auditing</vt:lpstr>
      <vt:lpstr>Gaining Access</vt:lpstr>
      <vt:lpstr>Gaining Access</vt:lpstr>
      <vt:lpstr>Gaining Access</vt:lpstr>
      <vt:lpstr>Getting more access</vt:lpstr>
      <vt:lpstr>PwdumpX</vt:lpstr>
      <vt:lpstr>Weak Encryption</vt:lpstr>
      <vt:lpstr>Lan Manager Hash</vt:lpstr>
      <vt:lpstr>Rainbow Tables</vt:lpstr>
      <vt:lpstr>RainbowCrack</vt:lpstr>
      <vt:lpstr>RainbowCrack</vt:lpstr>
      <vt:lpstr>PwdumpX</vt:lpstr>
      <vt:lpstr>Cached Domain Passwords</vt:lpstr>
      <vt:lpstr>Cain &amp; Abel</vt:lpstr>
      <vt:lpstr>Hash Import</vt:lpstr>
      <vt:lpstr>Hash Import</vt:lpstr>
      <vt:lpstr>Openwall Project</vt:lpstr>
      <vt:lpstr>Enum Policy Results</vt:lpstr>
      <vt:lpstr>cifspwscan</vt:lpstr>
      <vt:lpstr>cifspwscan</vt:lpstr>
      <vt:lpstr>Sniffing</vt:lpstr>
      <vt:lpstr>Sniffing w/o ARP Spoofing</vt:lpstr>
      <vt:lpstr>Send an Email</vt:lpstr>
      <vt:lpstr>Send an Email</vt:lpstr>
      <vt:lpstr>Tools</vt:lpstr>
      <vt:lpstr>The END</vt:lpstr>
    </vt:vector>
  </TitlesOfParts>
  <Company>Dept. of Audits and Accounts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Auditing Windows Account Management</dc:title>
  <dc:creator>James Edge</dc:creator>
  <cp:lastModifiedBy>Kirby J. Davis</cp:lastModifiedBy>
  <cp:revision>483</cp:revision>
  <dcterms:created xsi:type="dcterms:W3CDTF">2008-08-25T10:41:41Z</dcterms:created>
  <dcterms:modified xsi:type="dcterms:W3CDTF">2008-09-18T14:09:57Z</dcterms:modified>
</cp:coreProperties>
</file>