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9" r:id="rId13"/>
    <p:sldId id="272" r:id="rId14"/>
    <p:sldId id="268" r:id="rId15"/>
    <p:sldId id="271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51" autoAdjust="0"/>
    <p:restoredTop sz="94660"/>
  </p:normalViewPr>
  <p:slideViewPr>
    <p:cSldViewPr>
      <p:cViewPr varScale="1">
        <p:scale>
          <a:sx n="101" d="100"/>
          <a:sy n="101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C12A2FD-E5E6-4B42-8579-63570E3B1358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53EBEC1-DC72-4A6A-8537-75C2CD0DF2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2A2FD-E5E6-4B42-8579-63570E3B1358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BEC1-DC72-4A6A-8537-75C2CD0DF2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2A2FD-E5E6-4B42-8579-63570E3B1358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BEC1-DC72-4A6A-8537-75C2CD0DF2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2A2FD-E5E6-4B42-8579-63570E3B1358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BEC1-DC72-4A6A-8537-75C2CD0DF2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2A2FD-E5E6-4B42-8579-63570E3B1358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BEC1-DC72-4A6A-8537-75C2CD0DF2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2A2FD-E5E6-4B42-8579-63570E3B1358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BEC1-DC72-4A6A-8537-75C2CD0DF2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12A2FD-E5E6-4B42-8579-63570E3B1358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53EBEC1-DC72-4A6A-8537-75C2CD0DF26B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C12A2FD-E5E6-4B42-8579-63570E3B1358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53EBEC1-DC72-4A6A-8537-75C2CD0DF2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2A2FD-E5E6-4B42-8579-63570E3B1358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BEC1-DC72-4A6A-8537-75C2CD0DF2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2A2FD-E5E6-4B42-8579-63570E3B1358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BEC1-DC72-4A6A-8537-75C2CD0DF2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2A2FD-E5E6-4B42-8579-63570E3B1358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BEC1-DC72-4A6A-8537-75C2CD0DF2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C12A2FD-E5E6-4B42-8579-63570E3B1358}" type="datetimeFigureOut">
              <a:rPr lang="en-US" smtClean="0"/>
              <a:t>3/29/2011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53EBEC1-DC72-4A6A-8537-75C2CD0DF2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cirt.net/Nikto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rnkeylinux.org/lamp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acketstormsecurity.org/" TargetMode="External"/><Relationship Id="rId3" Type="http://schemas.openxmlformats.org/officeDocument/2006/relationships/hyperlink" Target="http://www.youtube.com/watch?v=3RgOtjv4v8E" TargetMode="External"/><Relationship Id="rId7" Type="http://schemas.openxmlformats.org/officeDocument/2006/relationships/hyperlink" Target="http://sectools.org/" TargetMode="External"/><Relationship Id="rId2" Type="http://schemas.openxmlformats.org/officeDocument/2006/relationships/hyperlink" Target="http://www.youtube.com/watch?v=Bn36zoApLm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rongeek.com/i.php?page=videos/metasploit-create-reverse-meterpreter-payload-executable" TargetMode="External"/><Relationship Id="rId5" Type="http://schemas.openxmlformats.org/officeDocument/2006/relationships/hyperlink" Target="http://www.irongeek.com/i.php?page=videos/msfpayload-msfencoder-metasploit-3-3" TargetMode="External"/><Relationship Id="rId10" Type="http://schemas.openxmlformats.org/officeDocument/2006/relationships/hyperlink" Target="http://www.jedge.com/" TargetMode="External"/><Relationship Id="rId4" Type="http://schemas.openxmlformats.org/officeDocument/2006/relationships/hyperlink" Target="http://www.youtube.com/watch?v=RxyD0F38WYg" TargetMode="External"/><Relationship Id="rId9" Type="http://schemas.openxmlformats.org/officeDocument/2006/relationships/hyperlink" Target="http://vulnerabilityassessment.co.uk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dge.com/" TargetMode="External"/><Relationship Id="rId2" Type="http://schemas.openxmlformats.org/officeDocument/2006/relationships/hyperlink" Target="mailto:james.edge@jedge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Assessing Vulnerabilities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ISA 4220 Server Systems </a:t>
            </a:r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5715000"/>
            <a:ext cx="55739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James A. Edge Jr., CISSP, CISM, CISA, CPTE, MCSE</a:t>
            </a:r>
          </a:p>
          <a:p>
            <a:r>
              <a:rPr lang="en-US" dirty="0" smtClean="0"/>
              <a:t>Sr. Security Analyst</a:t>
            </a:r>
          </a:p>
          <a:p>
            <a:r>
              <a:rPr lang="en-US" dirty="0" smtClean="0"/>
              <a:t>Cincinnati Bell Technology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08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229600" cy="1066800"/>
          </a:xfrm>
        </p:spPr>
        <p:txBody>
          <a:bodyPr/>
          <a:lstStyle/>
          <a:p>
            <a:r>
              <a:rPr lang="en-US" dirty="0" err="1" smtClean="0"/>
              <a:t>Nikto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229600" cy="4325112"/>
          </a:xfrm>
        </p:spPr>
        <p:txBody>
          <a:bodyPr/>
          <a:lstStyle/>
          <a:p>
            <a:r>
              <a:rPr lang="en-US" dirty="0" err="1">
                <a:hlinkClick r:id="rId2"/>
              </a:rPr>
              <a:t>Nikto</a:t>
            </a:r>
            <a:r>
              <a:rPr lang="en-US" dirty="0"/>
              <a:t> is an open source web server scanner which performs comprehensive tests against web servers for multiple items, including over 6400 potentially dangerous files/CGIs, checks for outdated versions of over 1000 servers, and version specific problems on over 270 servers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Latest version is 2.1.4 (2.20.2011)</a:t>
            </a:r>
          </a:p>
          <a:p>
            <a:r>
              <a:rPr lang="en-US" dirty="0" smtClean="0"/>
              <a:t>Video for integrating </a:t>
            </a:r>
            <a:r>
              <a:rPr lang="en-US" dirty="0" err="1" smtClean="0"/>
              <a:t>Nikto</a:t>
            </a:r>
            <a:r>
              <a:rPr lang="en-US" dirty="0" smtClean="0"/>
              <a:t> with Nessus</a:t>
            </a:r>
          </a:p>
          <a:p>
            <a:pPr lvl="1"/>
            <a:r>
              <a:rPr lang="en-US" dirty="0"/>
              <a:t>http://www.cirt.net/node/86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315200" y="6438155"/>
            <a:ext cx="16065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http://www.cirt.net/</a:t>
            </a:r>
          </a:p>
        </p:txBody>
      </p:sp>
    </p:spTree>
    <p:extLst>
      <p:ext uri="{BB962C8B-B14F-4D97-AF65-F5344CB8AC3E}">
        <p14:creationId xmlns:p14="http://schemas.microsoft.com/office/powerpoint/2010/main" val="335203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w3af: </a:t>
            </a:r>
            <a:r>
              <a:rPr lang="en-US" sz="2200" dirty="0" smtClean="0"/>
              <a:t>Web </a:t>
            </a:r>
            <a:r>
              <a:rPr lang="en-US" sz="2200" dirty="0"/>
              <a:t>Application Attack and Audit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229600" cy="4325112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project's goal is to create a framework to find and exploit web application vulnerabilities that is easy to use and extend</a:t>
            </a:r>
            <a:r>
              <a:rPr lang="en-US" dirty="0" smtClean="0"/>
              <a:t>.</a:t>
            </a:r>
          </a:p>
          <a:p>
            <a:r>
              <a:rPr lang="en-US" dirty="0" smtClean="0"/>
              <a:t>Open Source alternative to commercial tools HP Web Inspect, IBM </a:t>
            </a:r>
            <a:r>
              <a:rPr lang="en-US" dirty="0" err="1" smtClean="0"/>
              <a:t>Appscan</a:t>
            </a:r>
            <a:r>
              <a:rPr lang="en-US" dirty="0"/>
              <a:t>, </a:t>
            </a:r>
            <a:r>
              <a:rPr lang="en-US" dirty="0" err="1" smtClean="0"/>
              <a:t>Acunetix</a:t>
            </a:r>
            <a:r>
              <a:rPr lang="en-US" dirty="0" smtClean="0"/>
              <a:t>, and Burp Suite.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0" y="6419494"/>
            <a:ext cx="21515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http://w3af.sourceforge.net/</a:t>
            </a:r>
          </a:p>
        </p:txBody>
      </p:sp>
    </p:spTree>
    <p:extLst>
      <p:ext uri="{BB962C8B-B14F-4D97-AF65-F5344CB8AC3E}">
        <p14:creationId xmlns:p14="http://schemas.microsoft.com/office/powerpoint/2010/main" val="334268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229600" cy="1066800"/>
          </a:xfrm>
        </p:spPr>
        <p:txBody>
          <a:bodyPr/>
          <a:lstStyle/>
          <a:p>
            <a:r>
              <a:rPr lang="en-US" dirty="0" smtClean="0"/>
              <a:t>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229600" cy="43251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Most scanners include their own report generation.  However, even for expensive commercial tools, the reports generated include a mountain of information.  No IT staff will read a 100-200 page report on the application or database vulnerabilities.  </a:t>
            </a:r>
          </a:p>
          <a:p>
            <a:r>
              <a:rPr lang="en-US" dirty="0" smtClean="0"/>
              <a:t>Most scanners allow you to export the report information in XML format.  You can then parse the information, load it into a database, and generate your own reports.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43600" y="6410146"/>
            <a:ext cx="30219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http://php.net/manual/en/book.xml.php</a:t>
            </a:r>
          </a:p>
        </p:txBody>
      </p:sp>
    </p:spTree>
    <p:extLst>
      <p:ext uri="{BB962C8B-B14F-4D97-AF65-F5344CB8AC3E}">
        <p14:creationId xmlns:p14="http://schemas.microsoft.com/office/powerpoint/2010/main" val="385561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229600" cy="1066800"/>
          </a:xfrm>
        </p:spPr>
        <p:txBody>
          <a:bodyPr/>
          <a:lstStyle/>
          <a:p>
            <a:r>
              <a:rPr lang="en-US" dirty="0"/>
              <a:t>Parsing XML with Perl or PHP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229600" cy="4325112"/>
          </a:xfrm>
        </p:spPr>
        <p:txBody>
          <a:bodyPr/>
          <a:lstStyle/>
          <a:p>
            <a:r>
              <a:rPr lang="en-US" dirty="0" smtClean="0"/>
              <a:t>XML can be parsed with your favorite scripting or programming language (Perl, PHP, Python, Ruby, Java, </a:t>
            </a:r>
            <a:r>
              <a:rPr lang="en-US" dirty="0" err="1" smtClean="0"/>
              <a:t>etc</a:t>
            </a:r>
            <a:r>
              <a:rPr lang="en-US" dirty="0" smtClean="0"/>
              <a:t>). </a:t>
            </a:r>
          </a:p>
          <a:p>
            <a:pPr lvl="1"/>
            <a:r>
              <a:rPr lang="en-US" dirty="0" smtClean="0"/>
              <a:t>I’m sure you can do this with windows scripting languages but I know NOTHING about this.</a:t>
            </a:r>
          </a:p>
          <a:p>
            <a:r>
              <a:rPr lang="en-US" dirty="0" smtClean="0"/>
              <a:t>Examples will be given in Perl and PHP.</a:t>
            </a:r>
          </a:p>
          <a:p>
            <a:pPr marL="411480" lvl="1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400800" y="6410146"/>
            <a:ext cx="25651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http://en.wikipedia.org/wiki/XML</a:t>
            </a:r>
          </a:p>
        </p:txBody>
      </p:sp>
    </p:spTree>
    <p:extLst>
      <p:ext uri="{BB962C8B-B14F-4D97-AF65-F5344CB8AC3E}">
        <p14:creationId xmlns:p14="http://schemas.microsoft.com/office/powerpoint/2010/main" val="338159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229600" cy="1066800"/>
          </a:xfrm>
        </p:spPr>
        <p:txBody>
          <a:bodyPr/>
          <a:lstStyle/>
          <a:p>
            <a:r>
              <a:rPr lang="en-US" dirty="0" smtClean="0"/>
              <a:t>Parsing XML with Perl or 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229600" cy="4325112"/>
          </a:xfrm>
        </p:spPr>
        <p:txBody>
          <a:bodyPr>
            <a:normAutofit/>
          </a:bodyPr>
          <a:lstStyle/>
          <a:p>
            <a:r>
              <a:rPr lang="en-US" dirty="0"/>
              <a:t>Linux, Apache, MySQL and PHP, Perl, or </a:t>
            </a:r>
            <a:r>
              <a:rPr lang="en-US" dirty="0" smtClean="0"/>
              <a:t>Python (LAMP) creates an environment for custom report generation.</a:t>
            </a:r>
          </a:p>
          <a:p>
            <a:r>
              <a:rPr lang="en-US" dirty="0" smtClean="0"/>
              <a:t>Many virtual images/appliances exist allowing an easy way to get the environment you need to process XML output.</a:t>
            </a:r>
          </a:p>
          <a:p>
            <a:pPr lvl="1"/>
            <a:r>
              <a:rPr lang="en-US" dirty="0" smtClean="0"/>
              <a:t>Turnkey LAMP Appliance </a:t>
            </a:r>
          </a:p>
          <a:p>
            <a:pPr lvl="2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www.turnkeylinux.org/lamp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486400" y="6419494"/>
            <a:ext cx="34788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http://www.jedge.com/wordpress/?page_id=62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8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Turnkey </a:t>
            </a:r>
            <a:r>
              <a:rPr lang="en-US" dirty="0"/>
              <a:t>LAMP Appliance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229600" cy="4325112"/>
          </a:xfrm>
        </p:spPr>
        <p:txBody>
          <a:bodyPr/>
          <a:lstStyle/>
          <a:p>
            <a:r>
              <a:rPr lang="en-US" dirty="0" smtClean="0"/>
              <a:t>Download the </a:t>
            </a:r>
            <a:r>
              <a:rPr lang="en-US" dirty="0" err="1" smtClean="0"/>
              <a:t>Vmware</a:t>
            </a:r>
            <a:r>
              <a:rPr lang="en-US" dirty="0" smtClean="0"/>
              <a:t> Appliance from the Turnkey website.</a:t>
            </a:r>
          </a:p>
          <a:p>
            <a:r>
              <a:rPr lang="en-US" dirty="0" smtClean="0"/>
              <a:t>Open the appliance in the free </a:t>
            </a:r>
            <a:r>
              <a:rPr lang="en-US" dirty="0" err="1" smtClean="0"/>
              <a:t>VMWare</a:t>
            </a:r>
            <a:r>
              <a:rPr lang="en-US" dirty="0" smtClean="0"/>
              <a:t> Player or </a:t>
            </a:r>
            <a:r>
              <a:rPr lang="en-US" dirty="0" err="1" smtClean="0"/>
              <a:t>Virtualbox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the image boots it will ask to set the system root password and the MySQL root password.</a:t>
            </a:r>
          </a:p>
          <a:p>
            <a:r>
              <a:rPr lang="en-US" dirty="0" smtClean="0"/>
              <a:t>The image will then assist you in configuring network access.</a:t>
            </a:r>
          </a:p>
        </p:txBody>
      </p:sp>
    </p:spTree>
    <p:extLst>
      <p:ext uri="{BB962C8B-B14F-4D97-AF65-F5344CB8AC3E}">
        <p14:creationId xmlns:p14="http://schemas.microsoft.com/office/powerpoint/2010/main" val="379453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229600" cy="1066800"/>
          </a:xfrm>
        </p:spPr>
        <p:txBody>
          <a:bodyPr/>
          <a:lstStyle/>
          <a:p>
            <a:r>
              <a:rPr lang="en-US" dirty="0" smtClean="0"/>
              <a:t>Helpful Links!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229600" cy="4325112"/>
          </a:xfrm>
        </p:spPr>
        <p:txBody>
          <a:bodyPr>
            <a:normAutofit fontScale="55000" lnSpcReduction="20000"/>
          </a:bodyPr>
          <a:lstStyle/>
          <a:p>
            <a:pPr marL="109728" indent="0">
              <a:buNone/>
            </a:pPr>
            <a:r>
              <a:rPr lang="en-US" dirty="0"/>
              <a:t>Using </a:t>
            </a:r>
            <a:r>
              <a:rPr lang="en-US" dirty="0" err="1"/>
              <a:t>Nmap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2"/>
              </a:rPr>
              <a:t>http://www.youtube.com/watch?v=Bn36zoApLm4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Using Nessus</a:t>
            </a:r>
            <a:br>
              <a:rPr lang="en-US" dirty="0"/>
            </a:br>
            <a:r>
              <a:rPr lang="en-US" dirty="0">
                <a:hlinkClick r:id="rId3"/>
              </a:rPr>
              <a:t>http://www.youtube.com/watch?v=3RgOtjv4v8E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Using </a:t>
            </a:r>
            <a:r>
              <a:rPr lang="en-US" dirty="0" err="1"/>
              <a:t>Metasploit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4"/>
              </a:rPr>
              <a:t>http://www.youtube.com/watch?v=RxyD0F38WYg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5"/>
              </a:rPr>
              <a:t>http://www.irongeek.com/i.php?page=videos/msfpayload-msfencoder-metasploit-3-3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6"/>
              </a:rPr>
              <a:t>http://www.irongeek.com/i.php?page=videos/metasploit-create-reverse-meterpreter-payload-executable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Top 100 Network Security Tools</a:t>
            </a:r>
            <a:br>
              <a:rPr lang="en-US" dirty="0"/>
            </a:br>
            <a:r>
              <a:rPr lang="en-US" dirty="0">
                <a:hlinkClick r:id="rId7"/>
              </a:rPr>
              <a:t>http://sectools.org/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109728" indent="0">
              <a:buNone/>
            </a:pPr>
            <a:r>
              <a:rPr lang="en-US" dirty="0" err="1" smtClean="0"/>
              <a:t>Misc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8"/>
              </a:rPr>
              <a:t>http://www.packetstormsecurity.org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9"/>
              </a:rPr>
              <a:t>http://vulnerabilityassessment.co.uk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10"/>
              </a:rPr>
              <a:t>http://www.jedge.com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231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James A. Edge Jr.</a:t>
            </a:r>
          </a:p>
          <a:p>
            <a:r>
              <a:rPr lang="en-US" dirty="0" smtClean="0"/>
              <a:t>Email:  </a:t>
            </a:r>
            <a:r>
              <a:rPr lang="en-US" dirty="0" smtClean="0">
                <a:hlinkClick r:id="rId2"/>
              </a:rPr>
              <a:t>james.edge@jedge.com</a:t>
            </a:r>
            <a:endParaRPr lang="en-US" dirty="0" smtClean="0"/>
          </a:p>
          <a:p>
            <a:r>
              <a:rPr lang="en-US" smtClean="0"/>
              <a:t>Web:  </a:t>
            </a:r>
            <a:r>
              <a:rPr lang="en-US" smtClean="0">
                <a:hlinkClick r:id="rId3"/>
              </a:rPr>
              <a:t>http://www.jedge.com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83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229600" cy="1066800"/>
          </a:xfrm>
        </p:spPr>
        <p:txBody>
          <a:bodyPr/>
          <a:lstStyle/>
          <a:p>
            <a:r>
              <a:rPr lang="en-US" dirty="0" smtClean="0"/>
              <a:t>Assessing Vulnerabilities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229600" cy="4325112"/>
          </a:xfrm>
        </p:spPr>
        <p:txBody>
          <a:bodyPr/>
          <a:lstStyle/>
          <a:p>
            <a:r>
              <a:rPr lang="en-US" dirty="0" err="1" smtClean="0"/>
              <a:t>Footprinting</a:t>
            </a:r>
            <a:endParaRPr lang="en-US" dirty="0" smtClean="0"/>
          </a:p>
          <a:p>
            <a:r>
              <a:rPr lang="en-US" dirty="0" smtClean="0"/>
              <a:t>Enumeration</a:t>
            </a:r>
          </a:p>
          <a:p>
            <a:r>
              <a:rPr lang="en-US" dirty="0" smtClean="0"/>
              <a:t>Vulnerability Scanning</a:t>
            </a:r>
          </a:p>
          <a:p>
            <a:r>
              <a:rPr lang="en-US" dirty="0" smtClean="0"/>
              <a:t>Exploitation</a:t>
            </a:r>
          </a:p>
          <a:p>
            <a:r>
              <a:rPr lang="en-US" dirty="0" smtClean="0"/>
              <a:t>Reporting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00200" y="6410147"/>
            <a:ext cx="73645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http://www.sans.org/reading_room/whitepapers/auditing/conducting-penetration-test-organization_67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44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229600" cy="1066800"/>
          </a:xfrm>
        </p:spPr>
        <p:txBody>
          <a:bodyPr/>
          <a:lstStyle/>
          <a:p>
            <a:r>
              <a:rPr lang="en-US" dirty="0" smtClean="0"/>
              <a:t>Enumeration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229600" cy="4325112"/>
          </a:xfrm>
        </p:spPr>
        <p:txBody>
          <a:bodyPr/>
          <a:lstStyle/>
          <a:p>
            <a:r>
              <a:rPr lang="en-US" dirty="0" smtClean="0"/>
              <a:t>Host and Service Enumeration</a:t>
            </a:r>
          </a:p>
          <a:p>
            <a:pPr lvl="1"/>
            <a:r>
              <a:rPr lang="en-US" dirty="0" smtClean="0"/>
              <a:t>Port Scanning (</a:t>
            </a:r>
            <a:r>
              <a:rPr lang="en-US" dirty="0" err="1" smtClean="0"/>
              <a:t>nmap</a:t>
            </a:r>
            <a:r>
              <a:rPr lang="en-US" dirty="0" smtClean="0"/>
              <a:t>, </a:t>
            </a:r>
            <a:r>
              <a:rPr lang="en-US" dirty="0" err="1" smtClean="0"/>
              <a:t>scanline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SNMP Scanning (</a:t>
            </a:r>
            <a:r>
              <a:rPr lang="en-US" dirty="0" err="1" smtClean="0"/>
              <a:t>Solarwinds</a:t>
            </a:r>
            <a:r>
              <a:rPr lang="en-US" dirty="0" smtClean="0"/>
              <a:t>, </a:t>
            </a:r>
            <a:r>
              <a:rPr lang="en-US" dirty="0" err="1" smtClean="0"/>
              <a:t>onesixtyone</a:t>
            </a:r>
            <a:r>
              <a:rPr lang="en-US" dirty="0" smtClean="0"/>
              <a:t>, snmpenum.pl)</a:t>
            </a:r>
          </a:p>
          <a:p>
            <a:pPr lvl="1"/>
            <a:r>
              <a:rPr lang="en-US" dirty="0" smtClean="0"/>
              <a:t>NetBIOS Scanning (</a:t>
            </a:r>
            <a:r>
              <a:rPr lang="en-US" dirty="0" err="1" smtClean="0"/>
              <a:t>browsat</a:t>
            </a:r>
            <a:r>
              <a:rPr lang="en-US" dirty="0" smtClean="0"/>
              <a:t>, net view, </a:t>
            </a:r>
            <a:r>
              <a:rPr lang="en-US" dirty="0" err="1" smtClean="0"/>
              <a:t>nbtscan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0" y="6398472"/>
            <a:ext cx="1734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http://www.jedge.com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23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229600" cy="1066800"/>
          </a:xfrm>
        </p:spPr>
        <p:txBody>
          <a:bodyPr/>
          <a:lstStyle/>
          <a:p>
            <a:r>
              <a:rPr lang="en-US" dirty="0" smtClean="0"/>
              <a:t>Network Mapper (</a:t>
            </a:r>
            <a:r>
              <a:rPr lang="en-US" dirty="0" err="1" smtClean="0"/>
              <a:t>nmap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229600" cy="43251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Latest stable version is 5.51.</a:t>
            </a:r>
          </a:p>
          <a:p>
            <a:r>
              <a:rPr lang="en-US" dirty="0" smtClean="0"/>
              <a:t>More than a port scanner</a:t>
            </a:r>
          </a:p>
          <a:p>
            <a:pPr lvl="1"/>
            <a:r>
              <a:rPr lang="en-US" dirty="0" smtClean="0"/>
              <a:t>Service and OS Identification</a:t>
            </a:r>
          </a:p>
          <a:p>
            <a:pPr lvl="1"/>
            <a:r>
              <a:rPr lang="en-US" dirty="0" err="1" smtClean="0"/>
              <a:t>Traceroute</a:t>
            </a:r>
            <a:endParaRPr lang="en-US" dirty="0" smtClean="0"/>
          </a:p>
          <a:p>
            <a:pPr lvl="1"/>
            <a:r>
              <a:rPr lang="en-US" dirty="0" err="1"/>
              <a:t>Nmap</a:t>
            </a:r>
            <a:r>
              <a:rPr lang="en-US" dirty="0"/>
              <a:t> Scripting </a:t>
            </a:r>
            <a:r>
              <a:rPr lang="en-US" dirty="0" smtClean="0"/>
              <a:t>Engine</a:t>
            </a:r>
          </a:p>
          <a:p>
            <a:pPr lvl="2"/>
            <a:r>
              <a:rPr lang="en-US" dirty="0"/>
              <a:t>177</a:t>
            </a:r>
            <a:r>
              <a:rPr lang="en-US" dirty="0" smtClean="0"/>
              <a:t> scripts for vulnerability discovery, windows enumeration, fuzzing, &amp; more.</a:t>
            </a:r>
          </a:p>
          <a:p>
            <a:pPr lvl="2"/>
            <a:r>
              <a:rPr lang="en-US" dirty="0" smtClean="0"/>
              <a:t>Write your own!</a:t>
            </a:r>
          </a:p>
          <a:p>
            <a:r>
              <a:rPr lang="en-US" dirty="0" smtClean="0"/>
              <a:t>Additional tools: </a:t>
            </a:r>
            <a:r>
              <a:rPr lang="en-US" dirty="0" err="1" smtClean="0"/>
              <a:t>Zenmap</a:t>
            </a:r>
            <a:r>
              <a:rPr lang="en-US" dirty="0" smtClean="0"/>
              <a:t> GUI, </a:t>
            </a:r>
            <a:r>
              <a:rPr lang="en-US" dirty="0" err="1" smtClean="0"/>
              <a:t>Ndiff</a:t>
            </a:r>
            <a:r>
              <a:rPr lang="en-US" dirty="0" smtClean="0"/>
              <a:t>, </a:t>
            </a:r>
            <a:r>
              <a:rPr lang="en-US" dirty="0" err="1" smtClean="0"/>
              <a:t>Ncat</a:t>
            </a:r>
            <a:r>
              <a:rPr lang="en-US" dirty="0" smtClean="0"/>
              <a:t>, &amp; </a:t>
            </a:r>
            <a:r>
              <a:rPr lang="en-US" dirty="0" err="1" smtClean="0"/>
              <a:t>Nping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53200" y="6398472"/>
            <a:ext cx="24673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http://nmap.org/book/man.html</a:t>
            </a:r>
          </a:p>
        </p:txBody>
      </p:sp>
    </p:spTree>
    <p:extLst>
      <p:ext uri="{BB962C8B-B14F-4D97-AF65-F5344CB8AC3E}">
        <p14:creationId xmlns:p14="http://schemas.microsoft.com/office/powerpoint/2010/main" val="310803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229600" cy="1066800"/>
          </a:xfrm>
        </p:spPr>
        <p:txBody>
          <a:bodyPr/>
          <a:lstStyle/>
          <a:p>
            <a:r>
              <a:rPr lang="en-US" dirty="0" err="1" smtClean="0"/>
              <a:t>Nmap</a:t>
            </a:r>
            <a:r>
              <a:rPr lang="en-US" dirty="0" smtClean="0"/>
              <a:t>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229600" cy="4325112"/>
          </a:xfrm>
        </p:spPr>
        <p:txBody>
          <a:bodyPr/>
          <a:lstStyle/>
          <a:p>
            <a:r>
              <a:rPr lang="en-US" dirty="0" err="1" smtClean="0"/>
              <a:t>Nmap</a:t>
            </a:r>
            <a:r>
              <a:rPr lang="en-US" dirty="0" smtClean="0"/>
              <a:t> generates three file types (</a:t>
            </a:r>
            <a:r>
              <a:rPr lang="en-US" dirty="0" err="1" smtClean="0"/>
              <a:t>nmap</a:t>
            </a:r>
            <a:r>
              <a:rPr lang="en-US" dirty="0" smtClean="0"/>
              <a:t>, </a:t>
            </a:r>
            <a:r>
              <a:rPr lang="en-US" dirty="0" err="1" smtClean="0"/>
              <a:t>gnmap</a:t>
            </a:r>
            <a:r>
              <a:rPr lang="en-US" dirty="0" smtClean="0"/>
              <a:t>, xml)</a:t>
            </a:r>
          </a:p>
          <a:p>
            <a:pPr lvl="1"/>
            <a:r>
              <a:rPr lang="en-US" dirty="0" err="1" smtClean="0"/>
              <a:t>results.nmap</a:t>
            </a:r>
            <a:r>
              <a:rPr lang="en-US" dirty="0" smtClean="0"/>
              <a:t>:  log file that is the same as the screen output (with verbose turned off)</a:t>
            </a:r>
          </a:p>
          <a:p>
            <a:pPr lvl="1"/>
            <a:r>
              <a:rPr lang="en-US" dirty="0" err="1" smtClean="0"/>
              <a:t>results.gnmap</a:t>
            </a:r>
            <a:r>
              <a:rPr lang="en-US" dirty="0" smtClean="0"/>
              <a:t>:  output for each host found is placed on one line so </a:t>
            </a:r>
            <a:r>
              <a:rPr lang="en-US" dirty="0" err="1" smtClean="0"/>
              <a:t>grep</a:t>
            </a:r>
            <a:r>
              <a:rPr lang="en-US" dirty="0" smtClean="0"/>
              <a:t> can </a:t>
            </a:r>
            <a:r>
              <a:rPr lang="en-US" smtClean="0"/>
              <a:t>be used for </a:t>
            </a:r>
            <a:r>
              <a:rPr lang="en-US" dirty="0" smtClean="0"/>
              <a:t>simple shell script parsing.</a:t>
            </a:r>
          </a:p>
          <a:p>
            <a:pPr lvl="1"/>
            <a:r>
              <a:rPr lang="en-US" dirty="0" smtClean="0"/>
              <a:t>results.xml:  used for advanced report generation and loading into a database.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91200" y="6415194"/>
            <a:ext cx="31117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http://www.jedge.com/wordpress/?p=220</a:t>
            </a:r>
          </a:p>
        </p:txBody>
      </p:sp>
    </p:spTree>
    <p:extLst>
      <p:ext uri="{BB962C8B-B14F-4D97-AF65-F5344CB8AC3E}">
        <p14:creationId xmlns:p14="http://schemas.microsoft.com/office/powerpoint/2010/main" val="17559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229600" cy="1066800"/>
          </a:xfrm>
        </p:spPr>
        <p:txBody>
          <a:bodyPr/>
          <a:lstStyle/>
          <a:p>
            <a:r>
              <a:rPr lang="en-US" dirty="0" err="1" smtClean="0"/>
              <a:t>Scanline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229600" cy="43251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Simple, free, standalone Windows port scanning executable.</a:t>
            </a:r>
          </a:p>
          <a:p>
            <a:pPr lvl="1"/>
            <a:r>
              <a:rPr lang="en-US" dirty="0" smtClean="0"/>
              <a:t>Requires no installation</a:t>
            </a:r>
          </a:p>
          <a:p>
            <a:pPr lvl="1"/>
            <a:r>
              <a:rPr lang="en-US" dirty="0" smtClean="0"/>
              <a:t>Perfect for upload to a compromised machine to scan internally.</a:t>
            </a:r>
          </a:p>
          <a:p>
            <a:pPr lvl="1"/>
            <a:r>
              <a:rPr lang="en-US" dirty="0" smtClean="0"/>
              <a:t>Conducts banner grabbing for port identification.</a:t>
            </a:r>
          </a:p>
          <a:p>
            <a:pPr lvl="1"/>
            <a:r>
              <a:rPr lang="en-US" dirty="0" smtClean="0"/>
              <a:t>Runs slow, output is horrible, shows only if a port is open, and no advanced features.</a:t>
            </a:r>
          </a:p>
          <a:p>
            <a:r>
              <a:rPr lang="en-US" dirty="0" smtClean="0"/>
              <a:t>Formally created by </a:t>
            </a:r>
            <a:r>
              <a:rPr lang="en-US" dirty="0" err="1" smtClean="0"/>
              <a:t>Foundstone</a:t>
            </a:r>
            <a:r>
              <a:rPr lang="en-US" dirty="0" smtClean="0"/>
              <a:t> Tools now owned by McAfee.</a:t>
            </a:r>
          </a:p>
          <a:p>
            <a:pPr lvl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343400" y="6419494"/>
            <a:ext cx="45865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http://www.mcafee.com/us/downloads/free-tools/scanline.aspx</a:t>
            </a:r>
          </a:p>
        </p:txBody>
      </p:sp>
    </p:spTree>
    <p:extLst>
      <p:ext uri="{BB962C8B-B14F-4D97-AF65-F5344CB8AC3E}">
        <p14:creationId xmlns:p14="http://schemas.microsoft.com/office/powerpoint/2010/main" val="310313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229600" cy="1066800"/>
          </a:xfrm>
        </p:spPr>
        <p:txBody>
          <a:bodyPr/>
          <a:lstStyle/>
          <a:p>
            <a:r>
              <a:rPr lang="en-US" dirty="0" err="1" smtClean="0"/>
              <a:t>Solarwinds</a:t>
            </a:r>
            <a:r>
              <a:rPr lang="en-US" dirty="0" smtClean="0"/>
              <a:t> SNMP Sweep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229600" cy="4325112"/>
          </a:xfrm>
        </p:spPr>
        <p:txBody>
          <a:bodyPr/>
          <a:lstStyle/>
          <a:p>
            <a:r>
              <a:rPr lang="en-US" dirty="0" smtClean="0"/>
              <a:t>Part of the commercial Engineer’s Toolset (starting at $1390).</a:t>
            </a:r>
          </a:p>
          <a:p>
            <a:pPr lvl="1"/>
            <a:r>
              <a:rPr lang="en-US" dirty="0" smtClean="0"/>
              <a:t>You will have to ask your company Networking group very nicely if you can use one of the licenses.</a:t>
            </a:r>
          </a:p>
          <a:p>
            <a:pPr lvl="1"/>
            <a:r>
              <a:rPr lang="en-US" dirty="0" smtClean="0"/>
              <a:t>Very easy to use GUI tools for SNMP scanning and analysis.</a:t>
            </a:r>
          </a:p>
          <a:p>
            <a:pPr lvl="1"/>
            <a:r>
              <a:rPr lang="en-US" dirty="0" smtClean="0"/>
              <a:t>MS Excel compatible reporting features.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62600" y="6428825"/>
            <a:ext cx="34483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http://www.solarwinds.com/products/toolsets/</a:t>
            </a:r>
          </a:p>
        </p:txBody>
      </p:sp>
    </p:spTree>
    <p:extLst>
      <p:ext uri="{BB962C8B-B14F-4D97-AF65-F5344CB8AC3E}">
        <p14:creationId xmlns:p14="http://schemas.microsoft.com/office/powerpoint/2010/main" val="19105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229600" cy="1066800"/>
          </a:xfrm>
        </p:spPr>
        <p:txBody>
          <a:bodyPr/>
          <a:lstStyle/>
          <a:p>
            <a:r>
              <a:rPr lang="en-US" dirty="0" smtClean="0"/>
              <a:t>Open Source SNMP Scanning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229600" cy="4325112"/>
          </a:xfrm>
        </p:spPr>
        <p:txBody>
          <a:bodyPr/>
          <a:lstStyle/>
          <a:p>
            <a:r>
              <a:rPr lang="en-US" dirty="0" err="1" smtClean="0"/>
              <a:t>Nmap</a:t>
            </a:r>
            <a:endParaRPr lang="en-US" dirty="0" smtClean="0"/>
          </a:p>
          <a:p>
            <a:pPr lvl="1"/>
            <a:r>
              <a:rPr lang="en-US" dirty="0" smtClean="0"/>
              <a:t>Look for open UDP port 161</a:t>
            </a:r>
          </a:p>
          <a:p>
            <a:r>
              <a:rPr lang="en-US" dirty="0" err="1" smtClean="0"/>
              <a:t>onesixtyone</a:t>
            </a:r>
            <a:endParaRPr lang="en-US" dirty="0" smtClean="0"/>
          </a:p>
          <a:p>
            <a:pPr lvl="1"/>
            <a:r>
              <a:rPr lang="en-US" dirty="0" smtClean="0"/>
              <a:t>Community string dictionary attack</a:t>
            </a:r>
          </a:p>
          <a:p>
            <a:r>
              <a:rPr lang="en-US" dirty="0" smtClean="0"/>
              <a:t>snmpenum.pl</a:t>
            </a:r>
          </a:p>
          <a:p>
            <a:pPr lvl="1"/>
            <a:r>
              <a:rPr lang="en-US" dirty="0" smtClean="0"/>
              <a:t>Obtain detailed host information for Windows, Linux, and Cisco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858000" y="6428921"/>
            <a:ext cx="21146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http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://www.jedge.com/docs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76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229600" cy="1066800"/>
          </a:xfrm>
        </p:spPr>
        <p:txBody>
          <a:bodyPr/>
          <a:lstStyle/>
          <a:p>
            <a:r>
              <a:rPr lang="en-US" dirty="0" smtClean="0"/>
              <a:t>Nessus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0"/>
            <a:ext cx="8229600" cy="4020312"/>
          </a:xfrm>
        </p:spPr>
        <p:txBody>
          <a:bodyPr/>
          <a:lstStyle/>
          <a:p>
            <a:r>
              <a:rPr lang="en-US" dirty="0" smtClean="0"/>
              <a:t>Formally open source vulnerability scanner.  The product went closed source with version 3.0 but was still free for commercial use.  Now with version 4.0 you have to obtain a license to use the product for commercial purposes. </a:t>
            </a:r>
          </a:p>
          <a:p>
            <a:r>
              <a:rPr lang="en-US" dirty="0" smtClean="0"/>
              <a:t>The current version, Nessus 4.4, is still free for educational purposes and home use.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811884"/>
            <a:ext cx="3693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http://cgi.tenable.com/nessus_4.4_user_guide.pdf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799" y="1523999"/>
            <a:ext cx="4171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http://cgi.tenable.com/nessus_4.4_installation_guide.pdf</a:t>
            </a:r>
          </a:p>
        </p:txBody>
      </p:sp>
    </p:spTree>
    <p:extLst>
      <p:ext uri="{BB962C8B-B14F-4D97-AF65-F5344CB8AC3E}">
        <p14:creationId xmlns:p14="http://schemas.microsoft.com/office/powerpoint/2010/main" val="113650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1794</TotalTime>
  <Words>810</Words>
  <Application>Microsoft Office PowerPoint</Application>
  <PresentationFormat>On-screen Show (4:3)</PresentationFormat>
  <Paragraphs>98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Urban</vt:lpstr>
      <vt:lpstr>Assessing Vulnerabilities</vt:lpstr>
      <vt:lpstr>Assessing Vulnerabilities</vt:lpstr>
      <vt:lpstr>Enumeration</vt:lpstr>
      <vt:lpstr>Network Mapper (nmap)</vt:lpstr>
      <vt:lpstr>Nmap Reporting</vt:lpstr>
      <vt:lpstr>Scanline</vt:lpstr>
      <vt:lpstr>Solarwinds SNMP Sweep</vt:lpstr>
      <vt:lpstr>Open Source SNMP Scanning</vt:lpstr>
      <vt:lpstr>Nessus</vt:lpstr>
      <vt:lpstr>Nikto</vt:lpstr>
      <vt:lpstr>w3af: Web Application Attack and Audit Framework</vt:lpstr>
      <vt:lpstr>Reporting</vt:lpstr>
      <vt:lpstr>Parsing XML with Perl or PHP</vt:lpstr>
      <vt:lpstr>Parsing XML with Perl or PHP</vt:lpstr>
      <vt:lpstr>Turnkey LAMP Appliance </vt:lpstr>
      <vt:lpstr>Helpful Links!</vt:lpstr>
      <vt:lpstr>Contact</vt:lpstr>
    </vt:vector>
  </TitlesOfParts>
  <Company>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Edge</dc:creator>
  <cp:lastModifiedBy>James Edge</cp:lastModifiedBy>
  <cp:revision>32</cp:revision>
  <dcterms:created xsi:type="dcterms:W3CDTF">2011-03-02T12:48:42Z</dcterms:created>
  <dcterms:modified xsi:type="dcterms:W3CDTF">2011-03-29T17:09:07Z</dcterms:modified>
</cp:coreProperties>
</file>